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2"/>
  </p:notesMasterIdLst>
  <p:sldIdLst>
    <p:sldId id="268" r:id="rId4"/>
    <p:sldId id="270" r:id="rId5"/>
    <p:sldId id="274" r:id="rId6"/>
    <p:sldId id="279" r:id="rId7"/>
    <p:sldId id="283" r:id="rId8"/>
    <p:sldId id="291" r:id="rId9"/>
    <p:sldId id="280" r:id="rId10"/>
    <p:sldId id="284" r:id="rId11"/>
    <p:sldId id="285" r:id="rId12"/>
    <p:sldId id="286" r:id="rId13"/>
    <p:sldId id="288" r:id="rId14"/>
    <p:sldId id="289" r:id="rId15"/>
    <p:sldId id="281" r:id="rId16"/>
    <p:sldId id="292" r:id="rId17"/>
    <p:sldId id="293" r:id="rId18"/>
    <p:sldId id="278" r:id="rId19"/>
    <p:sldId id="290" r:id="rId20"/>
    <p:sldId id="269" r:id="rId21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sy" initials="j" lastIdx="1" clrIdx="0">
    <p:extLst>
      <p:ext uri="{19B8F6BF-5375-455C-9EA6-DF929625EA0E}">
        <p15:presenceInfo xmlns:p15="http://schemas.microsoft.com/office/powerpoint/2012/main" userId="S::jsyzhfmzm@officestu.seoultech.ac.kr::9197b5ea-9d2d-4a14-bd21-fdc2dc55cc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214" autoAdjust="0"/>
  </p:normalViewPr>
  <p:slideViewPr>
    <p:cSldViewPr>
      <p:cViewPr varScale="1">
        <p:scale>
          <a:sx n="113" d="100"/>
          <a:sy n="113" d="100"/>
        </p:scale>
        <p:origin x="1190" y="91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3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0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의 </a:t>
            </a:r>
            <a:r>
              <a:rPr lang="ko-KR" altLang="en-US" dirty="0" err="1"/>
              <a:t>평문</a:t>
            </a:r>
            <a:r>
              <a:rPr lang="ko-KR" altLang="en-US" dirty="0"/>
              <a:t> 블록 사이즈는 </a:t>
            </a:r>
            <a:r>
              <a:rPr lang="en-US" altLang="ko-KR" dirty="0"/>
              <a:t>128</a:t>
            </a:r>
            <a:r>
              <a:rPr lang="ko-KR" altLang="en-US" dirty="0"/>
              <a:t>비트이고</a:t>
            </a:r>
            <a:r>
              <a:rPr lang="en-US" altLang="ko-KR" dirty="0"/>
              <a:t>, AES </a:t>
            </a:r>
            <a:r>
              <a:rPr lang="ko-KR" altLang="en-US" dirty="0"/>
              <a:t>알고리즘은 키 길이에 따라 </a:t>
            </a:r>
            <a:r>
              <a:rPr lang="en-US" altLang="ko-KR" dirty="0"/>
              <a:t>AES</a:t>
            </a:r>
            <a:r>
              <a:rPr lang="ko-KR" altLang="en-US" dirty="0"/>
              <a:t>라운드 수가 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키는 연산에 따라 확장되어서 </a:t>
            </a:r>
            <a:r>
              <a:rPr lang="en-US" altLang="ko-KR" dirty="0"/>
              <a:t>128bit</a:t>
            </a:r>
            <a:r>
              <a:rPr lang="ko-KR" altLang="en-US" dirty="0"/>
              <a:t>의 경우 </a:t>
            </a:r>
            <a:r>
              <a:rPr lang="en-US" altLang="ko-KR" dirty="0"/>
              <a:t>44 </a:t>
            </a:r>
            <a:r>
              <a:rPr lang="ko-KR" altLang="en-US" dirty="0"/>
              <a:t>워드를 생성하게 되며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의 </a:t>
            </a:r>
            <a:r>
              <a:rPr lang="ko-KR" altLang="en-US" dirty="0" err="1"/>
              <a:t>평문</a:t>
            </a:r>
            <a:r>
              <a:rPr lang="ko-KR" altLang="en-US" dirty="0"/>
              <a:t> 블록 사이즈는 </a:t>
            </a:r>
            <a:r>
              <a:rPr lang="en-US" altLang="ko-KR" dirty="0"/>
              <a:t>128</a:t>
            </a:r>
            <a:r>
              <a:rPr lang="ko-KR" altLang="en-US" dirty="0"/>
              <a:t>비트이고</a:t>
            </a:r>
            <a:r>
              <a:rPr lang="en-US" altLang="ko-KR" dirty="0"/>
              <a:t>, AES </a:t>
            </a:r>
            <a:r>
              <a:rPr lang="ko-KR" altLang="en-US" dirty="0"/>
              <a:t>알고리즘은 키 길이에 따라 </a:t>
            </a:r>
            <a:r>
              <a:rPr lang="en-US" altLang="ko-KR" dirty="0"/>
              <a:t>AES</a:t>
            </a:r>
            <a:r>
              <a:rPr lang="ko-KR" altLang="en-US" dirty="0"/>
              <a:t>라운드 수가 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키는 연산에 따라 확장되어서 </a:t>
            </a:r>
            <a:r>
              <a:rPr lang="en-US" altLang="ko-KR" dirty="0"/>
              <a:t>128bit</a:t>
            </a:r>
            <a:r>
              <a:rPr lang="ko-KR" altLang="en-US" dirty="0"/>
              <a:t>의 경우 </a:t>
            </a:r>
            <a:r>
              <a:rPr lang="en-US" altLang="ko-KR" dirty="0"/>
              <a:t>44 </a:t>
            </a:r>
            <a:r>
              <a:rPr lang="ko-KR" altLang="en-US" dirty="0"/>
              <a:t>워드를 생성하게 되며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의 </a:t>
            </a:r>
            <a:r>
              <a:rPr lang="ko-KR" altLang="en-US" dirty="0" err="1"/>
              <a:t>평문</a:t>
            </a:r>
            <a:r>
              <a:rPr lang="ko-KR" altLang="en-US" dirty="0"/>
              <a:t> 블록 사이즈는 </a:t>
            </a:r>
            <a:r>
              <a:rPr lang="en-US" altLang="ko-KR" dirty="0"/>
              <a:t>128</a:t>
            </a:r>
            <a:r>
              <a:rPr lang="ko-KR" altLang="en-US" dirty="0"/>
              <a:t>비트이고</a:t>
            </a:r>
            <a:r>
              <a:rPr lang="en-US" altLang="ko-KR" dirty="0"/>
              <a:t>, AES </a:t>
            </a:r>
            <a:r>
              <a:rPr lang="ko-KR" altLang="en-US" dirty="0"/>
              <a:t>알고리즘은 키 길이에 따라 </a:t>
            </a:r>
            <a:r>
              <a:rPr lang="en-US" altLang="ko-KR" dirty="0"/>
              <a:t>AES</a:t>
            </a:r>
            <a:r>
              <a:rPr lang="ko-KR" altLang="en-US" dirty="0"/>
              <a:t>라운드 수가 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키는 연산에 따라 확장되어서 </a:t>
            </a:r>
            <a:r>
              <a:rPr lang="en-US" altLang="ko-KR" dirty="0"/>
              <a:t>128bit</a:t>
            </a:r>
            <a:r>
              <a:rPr lang="ko-KR" altLang="en-US" dirty="0"/>
              <a:t>의 경우 </a:t>
            </a:r>
            <a:r>
              <a:rPr lang="en-US" altLang="ko-KR" dirty="0"/>
              <a:t>44 </a:t>
            </a:r>
            <a:r>
              <a:rPr lang="ko-KR" altLang="en-US" dirty="0"/>
              <a:t>워드를 생성하게 되며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6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5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8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96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alphaModFix amt="8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tx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E6428F-2971-404A-B4B1-8977F3FFD1CC}"/>
              </a:ext>
            </a:extLst>
          </p:cNvPr>
          <p:cNvGrpSpPr/>
          <p:nvPr userDrawn="1"/>
        </p:nvGrpSpPr>
        <p:grpSpPr>
          <a:xfrm>
            <a:off x="0" y="-9980"/>
            <a:ext cx="5436096" cy="5204535"/>
            <a:chOff x="0" y="-9980"/>
            <a:chExt cx="5436096" cy="52045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31708-B369-43B6-B32E-59F7856212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15" t="1" r="-244" b="-797"/>
            <a:stretch/>
          </p:blipFill>
          <p:spPr>
            <a:xfrm>
              <a:off x="0" y="9979"/>
              <a:ext cx="4499992" cy="5184576"/>
            </a:xfrm>
            <a:prstGeom prst="rect">
              <a:avLst/>
            </a:prstGeom>
          </p:spPr>
        </p:pic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4F065458-9872-46CD-A5CF-F79B0D51B18C}"/>
                </a:ext>
              </a:extLst>
            </p:cNvPr>
            <p:cNvSpPr/>
            <p:nvPr userDrawn="1"/>
          </p:nvSpPr>
          <p:spPr>
            <a:xfrm>
              <a:off x="1835696" y="-9980"/>
              <a:ext cx="3600400" cy="5153479"/>
            </a:xfrm>
            <a:prstGeom prst="triangle">
              <a:avLst>
                <a:gd name="adj" fmla="val 497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43406C26-AF0F-4B33-820B-97C71F2EA3C1}"/>
                </a:ext>
              </a:extLst>
            </p:cNvPr>
            <p:cNvSpPr/>
            <p:nvPr userDrawn="1"/>
          </p:nvSpPr>
          <p:spPr>
            <a:xfrm rot="10800000">
              <a:off x="3591792" y="0"/>
              <a:ext cx="1584176" cy="2581731"/>
            </a:xfrm>
            <a:prstGeom prst="triangle">
              <a:avLst>
                <a:gd name="adj" fmla="val 497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D2FA610-561B-4F61-8ECE-A9448915CE50}"/>
              </a:ext>
            </a:extLst>
          </p:cNvPr>
          <p:cNvSpPr txBox="1"/>
          <p:nvPr userDrawn="1"/>
        </p:nvSpPr>
        <p:spPr>
          <a:xfrm>
            <a:off x="3638138" y="345836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63C06D06-9E07-4A46-A815-D6E4205BD3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0073D0-B837-45C4-8898-78B1690E3E35}"/>
              </a:ext>
            </a:extLst>
          </p:cNvPr>
          <p:cNvSpPr/>
          <p:nvPr userDrawn="1"/>
        </p:nvSpPr>
        <p:spPr>
          <a:xfrm>
            <a:off x="0" y="0"/>
            <a:ext cx="7884368" cy="1037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CF3AD9-B190-4D22-9D80-DF41F090E3EB}"/>
              </a:ext>
            </a:extLst>
          </p:cNvPr>
          <p:cNvGrpSpPr/>
          <p:nvPr userDrawn="1"/>
        </p:nvGrpSpPr>
        <p:grpSpPr>
          <a:xfrm>
            <a:off x="7819059" y="0"/>
            <a:ext cx="1433461" cy="1037230"/>
            <a:chOff x="7819059" y="0"/>
            <a:chExt cx="1433461" cy="1037230"/>
          </a:xfrm>
        </p:grpSpPr>
        <p:sp>
          <p:nvSpPr>
            <p:cNvPr id="2" name="Rectangle 1"/>
            <p:cNvSpPr/>
            <p:nvPr userDrawn="1"/>
          </p:nvSpPr>
          <p:spPr>
            <a:xfrm>
              <a:off x="8122646" y="0"/>
              <a:ext cx="265778" cy="10372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C36C13-A1AB-4897-B079-229CAC6DC04D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10372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6C01D4-0C54-4649-A259-6F1FFE9128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059" y="160159"/>
              <a:ext cx="1433461" cy="78931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6A6ABB-98C8-4361-86F9-A79C22BC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AFA5A34-4CF4-4004-8998-4A6F4FDA5B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7993062" cy="351313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DB26CC4-F1BB-4C5F-954E-5103E744650B}"/>
              </a:ext>
            </a:extLst>
          </p:cNvPr>
          <p:cNvGrpSpPr/>
          <p:nvPr userDrawn="1"/>
        </p:nvGrpSpPr>
        <p:grpSpPr>
          <a:xfrm>
            <a:off x="7812360" y="-17765"/>
            <a:ext cx="1433461" cy="789315"/>
            <a:chOff x="7812360" y="-17765"/>
            <a:chExt cx="1433461" cy="789315"/>
          </a:xfrm>
        </p:grpSpPr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D438E5B2-8B01-4B4F-B4F4-CDB0EF1E1890}"/>
                </a:ext>
              </a:extLst>
            </p:cNvPr>
            <p:cNvSpPr/>
            <p:nvPr userDrawn="1"/>
          </p:nvSpPr>
          <p:spPr>
            <a:xfrm>
              <a:off x="8122646" y="0"/>
              <a:ext cx="265778" cy="62753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51249A0C-1FE2-47AD-B369-B14EA3668D23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62753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A47650-9E52-4CC5-9BFE-01E6C780EF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360" y="-17765"/>
              <a:ext cx="1433461" cy="78931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5A4F98-3CFA-48BD-85B4-A38CCFC3A547}"/>
              </a:ext>
            </a:extLst>
          </p:cNvPr>
          <p:cNvSpPr/>
          <p:nvPr userDrawn="1"/>
        </p:nvSpPr>
        <p:spPr>
          <a:xfrm>
            <a:off x="0" y="0"/>
            <a:ext cx="7884368" cy="627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B407498F-B494-402A-8BC8-1B26CE7A89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4875"/>
            <a:ext cx="7200800" cy="45778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35EEB-67E3-4442-A272-FE2156E57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1507C-5D07-4C3C-877F-242B40DA66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0614" y="773000"/>
            <a:ext cx="8581866" cy="394612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E52EC7-7801-48A1-9DBC-E4F61A8767BF}"/>
              </a:ext>
            </a:extLst>
          </p:cNvPr>
          <p:cNvSpPr/>
          <p:nvPr userDrawn="1"/>
        </p:nvSpPr>
        <p:spPr>
          <a:xfrm>
            <a:off x="0" y="0"/>
            <a:ext cx="7884368" cy="1037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6ECB852-7A82-4D6D-9833-A4CCA1B74A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2189797-8831-4CDB-8609-72ED625881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1774F1-229B-4AC4-BD6E-3153B305DF90}"/>
              </a:ext>
            </a:extLst>
          </p:cNvPr>
          <p:cNvGrpSpPr/>
          <p:nvPr userDrawn="1"/>
        </p:nvGrpSpPr>
        <p:grpSpPr>
          <a:xfrm>
            <a:off x="7819059" y="0"/>
            <a:ext cx="1433461" cy="1037230"/>
            <a:chOff x="7819059" y="0"/>
            <a:chExt cx="1433461" cy="1037230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0656F534-843E-4D13-98EF-4611B2211BED}"/>
                </a:ext>
              </a:extLst>
            </p:cNvPr>
            <p:cNvSpPr/>
            <p:nvPr userDrawn="1"/>
          </p:nvSpPr>
          <p:spPr>
            <a:xfrm>
              <a:off x="8122646" y="0"/>
              <a:ext cx="265778" cy="10372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17595CBF-3055-4B66-966C-6BF9A5F09C2C}"/>
                </a:ext>
              </a:extLst>
            </p:cNvPr>
            <p:cNvSpPr/>
            <p:nvPr userDrawn="1"/>
          </p:nvSpPr>
          <p:spPr>
            <a:xfrm>
              <a:off x="7951130" y="0"/>
              <a:ext cx="265778" cy="10372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BEA3307-88B2-4507-8C15-BC369F9E7E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059" y="160159"/>
              <a:ext cx="1433461" cy="78931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151F0D-3ADA-4A92-A1B0-61E649225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19AA04-9F8E-43E1-A85E-FD69CEA6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13CFD-1659-4C4B-BE93-21C619EDF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BCE214-9A1E-4842-B857-C6B2B73D5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5EBEE-669D-4E6D-A87E-EC28A7D6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71" r:id="rId4"/>
    <p:sldLayoutId id="2147483656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94D720-4E93-411D-9FBF-2D97DDB8D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13CFD-1659-4C4B-BE93-21C619EDFA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495876-55A2-4D68-8D73-175BFC5E4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6F7965-76C4-4767-9BEA-C0C6425078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2019-05-27 </a:t>
            </a:r>
            <a:r>
              <a:rPr lang="ko-KR" altLang="en-US" dirty="0"/>
              <a:t>조서연</a:t>
            </a:r>
          </a:p>
        </p:txBody>
      </p:sp>
    </p:spTree>
    <p:extLst>
      <p:ext uri="{BB962C8B-B14F-4D97-AF65-F5344CB8AC3E}">
        <p14:creationId xmlns:p14="http://schemas.microsoft.com/office/powerpoint/2010/main" val="358616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열 혼합 변환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34687AC-AD72-4D3F-BA77-EE534E391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8423584" cy="3513138"/>
          </a:xfrm>
        </p:spPr>
        <p:txBody>
          <a:bodyPr/>
          <a:lstStyle/>
          <a:p>
            <a:r>
              <a:rPr lang="ko-KR" altLang="en-US" sz="1400" dirty="0"/>
              <a:t>열의 각 바이트는 그 열의 모든 </a:t>
            </a:r>
            <a:r>
              <a:rPr lang="en-US" altLang="ko-KR" sz="1400" dirty="0"/>
              <a:t>4</a:t>
            </a:r>
            <a:r>
              <a:rPr lang="ko-KR" altLang="en-US" sz="1400" dirty="0"/>
              <a:t>바이트는 새로운 값으로 매핑</a:t>
            </a:r>
            <a:endParaRPr lang="en-US" altLang="ko-KR" sz="1400" dirty="0"/>
          </a:p>
          <a:p>
            <a:r>
              <a:rPr lang="ko-KR" altLang="en-US" sz="1400" dirty="0"/>
              <a:t>행렬의 곱은 </a:t>
            </a:r>
            <a:r>
              <a:rPr lang="en-US" altLang="ko-KR" sz="1400" dirty="0"/>
              <a:t>GF(2^8) </a:t>
            </a:r>
            <a:r>
              <a:rPr lang="ko-KR" altLang="en-US" sz="1400" dirty="0"/>
              <a:t>위에서 연산</a:t>
            </a:r>
            <a:endParaRPr lang="en-US" altLang="ko-KR" sz="1400" dirty="0"/>
          </a:p>
          <a:p>
            <a:pPr lvl="1"/>
            <a:r>
              <a:rPr lang="en-US" altLang="ko-KR" sz="1200" dirty="0"/>
              <a:t>1</a:t>
            </a:r>
            <a:r>
              <a:rPr lang="ko-KR" altLang="en-US" sz="1200" dirty="0"/>
              <a:t>비트 </a:t>
            </a:r>
            <a:r>
              <a:rPr lang="ko-KR" altLang="en-US" sz="1200" dirty="0" err="1"/>
              <a:t>쉬프트</a:t>
            </a:r>
            <a:r>
              <a:rPr lang="ko-KR" altLang="en-US" sz="1200" dirty="0"/>
              <a:t> 연산을 한 후</a:t>
            </a:r>
            <a:r>
              <a:rPr lang="en-US" altLang="ko-KR" sz="1200" dirty="0"/>
              <a:t>,</a:t>
            </a:r>
            <a:r>
              <a:rPr lang="ko-KR" altLang="en-US" sz="1200" dirty="0"/>
              <a:t> 원래 비트의 최상위 비트가 </a:t>
            </a:r>
            <a:r>
              <a:rPr lang="en-US" altLang="ko-KR" sz="1200" dirty="0"/>
              <a:t>1</a:t>
            </a:r>
            <a:r>
              <a:rPr lang="ko-KR" altLang="en-US" sz="1200" dirty="0"/>
              <a:t>일 경우 </a:t>
            </a:r>
            <a:r>
              <a:rPr lang="en-US" altLang="ko-KR" sz="1200" dirty="0"/>
              <a:t>(0001 1011)</a:t>
            </a:r>
            <a:r>
              <a:rPr lang="ko-KR" altLang="en-US" sz="1200" dirty="0"/>
              <a:t>과 </a:t>
            </a:r>
            <a:r>
              <a:rPr lang="en-US" altLang="ko-KR" sz="1200" dirty="0"/>
              <a:t>XOR </a:t>
            </a:r>
          </a:p>
          <a:p>
            <a:r>
              <a:rPr lang="ko-KR" altLang="en-US" sz="1400" dirty="0"/>
              <a:t> </a:t>
            </a:r>
            <a:r>
              <a:rPr lang="ko-KR" altLang="en-US" sz="1400" dirty="0" err="1"/>
              <a:t>역변환</a:t>
            </a:r>
            <a:r>
              <a:rPr lang="ko-KR" altLang="en-US" sz="1400" dirty="0"/>
              <a:t> 행렬 </a:t>
            </a:r>
            <a:r>
              <a:rPr lang="en-US" altLang="ko-KR" sz="1400" dirty="0"/>
              <a:t>* </a:t>
            </a:r>
            <a:r>
              <a:rPr lang="ko-KR" altLang="en-US" sz="1400" dirty="0" err="1"/>
              <a:t>순변환</a:t>
            </a:r>
            <a:r>
              <a:rPr lang="ko-KR" altLang="en-US" sz="1400" dirty="0"/>
              <a:t> 행렬 </a:t>
            </a:r>
            <a:r>
              <a:rPr lang="en-US" altLang="ko-KR" sz="1400" dirty="0"/>
              <a:t>= </a:t>
            </a:r>
            <a:r>
              <a:rPr lang="ko-KR" altLang="en-US" sz="1400" dirty="0" err="1"/>
              <a:t>항등행렬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1BB67F-1ADA-4CE1-A73D-E819C37D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571750"/>
            <a:ext cx="4283968" cy="2356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937389-1042-45EB-88F4-8F9B7E66F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15" y="2267865"/>
            <a:ext cx="3861165" cy="819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64FC8D-815F-4EB4-9928-89C78F4A7708}"/>
              </a:ext>
            </a:extLst>
          </p:cNvPr>
          <p:cNvSpPr/>
          <p:nvPr/>
        </p:nvSpPr>
        <p:spPr>
          <a:xfrm>
            <a:off x="1907704" y="2859782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BE26BF-97A5-4B61-90E6-D6FB7838F4C0}"/>
              </a:ext>
            </a:extLst>
          </p:cNvPr>
          <p:cNvSpPr/>
          <p:nvPr/>
        </p:nvSpPr>
        <p:spPr>
          <a:xfrm>
            <a:off x="322002" y="3639657"/>
            <a:ext cx="289558" cy="103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1AE3CF-C0AB-40D5-8C4F-22193BFE87B9}"/>
              </a:ext>
            </a:extLst>
          </p:cNvPr>
          <p:cNvGrpSpPr/>
          <p:nvPr/>
        </p:nvGrpSpPr>
        <p:grpSpPr>
          <a:xfrm>
            <a:off x="1763688" y="3639657"/>
            <a:ext cx="993111" cy="772364"/>
            <a:chOff x="1763688" y="3639657"/>
            <a:chExt cx="993111" cy="7723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10D2D3-6B5B-422C-82B6-B578A79B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3688" y="3639657"/>
              <a:ext cx="993111" cy="546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ACE0D-991F-4732-A4EA-532B1A78DA35}"/>
                </a:ext>
              </a:extLst>
            </p:cNvPr>
            <p:cNvSpPr txBox="1"/>
            <p:nvPr/>
          </p:nvSpPr>
          <p:spPr>
            <a:xfrm>
              <a:off x="1831546" y="4150411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/>
                <a:t>역변환</a:t>
              </a:r>
              <a:r>
                <a:rPr lang="ko-KR" altLang="en-US" sz="1050" dirty="0"/>
                <a:t> 행렬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58531C4-96F5-42E1-A663-F67E2A11F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38" y="3450060"/>
            <a:ext cx="207645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A35DC8-FBDE-4DD9-BA94-54134D3A0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932" y="3511641"/>
            <a:ext cx="1924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더하기 라운드 키 변환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34687AC-AD72-4D3F-BA77-EE534E391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8423584" cy="3513138"/>
          </a:xfrm>
        </p:spPr>
        <p:txBody>
          <a:bodyPr/>
          <a:lstStyle/>
          <a:p>
            <a:r>
              <a:rPr lang="ko-KR" altLang="en-US" sz="1400" dirty="0"/>
              <a:t>상태 배열의 </a:t>
            </a:r>
            <a:r>
              <a:rPr lang="en-US" altLang="ko-KR" sz="1400" dirty="0"/>
              <a:t>128</a:t>
            </a:r>
            <a:r>
              <a:rPr lang="ko-KR" altLang="en-US" sz="1400" dirty="0"/>
              <a:t>비트는 라운드 키의 </a:t>
            </a:r>
            <a:r>
              <a:rPr lang="en-US" altLang="ko-KR" sz="1400" dirty="0"/>
              <a:t>128</a:t>
            </a:r>
            <a:r>
              <a:rPr lang="ko-KR" altLang="en-US" sz="1400" dirty="0"/>
              <a:t>비트와 비트 단위로 </a:t>
            </a:r>
            <a:r>
              <a:rPr lang="en-US" altLang="ko-KR" sz="1400" dirty="0"/>
              <a:t>XOR</a:t>
            </a:r>
          </a:p>
          <a:p>
            <a:r>
              <a:rPr lang="ko-KR" altLang="en-US" sz="1400" dirty="0"/>
              <a:t>라운드 키 추가 변환은 간결한 계산으로 상태 배열의 모든 비트의 영향을 미치는 방법</a:t>
            </a:r>
            <a:endParaRPr lang="en-US" altLang="ko-KR" sz="1400" dirty="0"/>
          </a:p>
          <a:p>
            <a:pPr lvl="1"/>
            <a:r>
              <a:rPr lang="ko-KR" altLang="en-US" sz="1200" dirty="0"/>
              <a:t>라운드 키 확장의 복잡성은 </a:t>
            </a:r>
            <a:r>
              <a:rPr lang="en-US" altLang="ko-KR" sz="1200" dirty="0"/>
              <a:t>AES</a:t>
            </a:r>
            <a:r>
              <a:rPr lang="ko-KR" altLang="en-US" sz="1200" dirty="0"/>
              <a:t>의 다른 단계의 복잡성과 함께 암호의 안전성을 보장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E34DC4-508D-4CE1-8C4E-1E88140C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60" y="3166382"/>
            <a:ext cx="7380312" cy="13154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D60E3-3629-4370-8304-6A10C85B380C}"/>
              </a:ext>
            </a:extLst>
          </p:cNvPr>
          <p:cNvSpPr/>
          <p:nvPr/>
        </p:nvSpPr>
        <p:spPr>
          <a:xfrm>
            <a:off x="1004295" y="3185432"/>
            <a:ext cx="2056750" cy="34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CAEC36-05B6-40E9-BB72-77ED0F164F51}"/>
              </a:ext>
            </a:extLst>
          </p:cNvPr>
          <p:cNvSpPr/>
          <p:nvPr/>
        </p:nvSpPr>
        <p:spPr>
          <a:xfrm>
            <a:off x="3664405" y="3177884"/>
            <a:ext cx="521481" cy="1246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9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키 확장 알고리즘</a:t>
            </a:r>
            <a:r>
              <a:rPr lang="en-US" altLang="ko-KR" dirty="0"/>
              <a:t>: 4</a:t>
            </a:r>
            <a:r>
              <a:rPr lang="ko-KR" altLang="en-US" dirty="0"/>
              <a:t>워드 </a:t>
            </a:r>
            <a:r>
              <a:rPr lang="en-US" altLang="ko-KR" dirty="0"/>
              <a:t>(=16 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를 입력으로 </a:t>
            </a:r>
            <a:r>
              <a:rPr lang="en-US" altLang="ko-KR" dirty="0"/>
              <a:t>44 </a:t>
            </a:r>
            <a:r>
              <a:rPr lang="ko-KR" altLang="en-US" dirty="0"/>
              <a:t>워드</a:t>
            </a:r>
            <a:r>
              <a:rPr lang="en-US" altLang="ko-KR" dirty="0"/>
              <a:t>(176 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의 선형 배열 생성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34687AC-AD72-4D3F-BA77-EE534E391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8423584" cy="3513138"/>
          </a:xfrm>
        </p:spPr>
        <p:txBody>
          <a:bodyPr/>
          <a:lstStyle/>
          <a:p>
            <a:r>
              <a:rPr lang="ko-KR" altLang="en-US" sz="1200" dirty="0"/>
              <a:t>각 워드는 직전 워드와 </a:t>
            </a:r>
            <a:r>
              <a:rPr lang="en-US" altLang="ko-KR" sz="1200" dirty="0"/>
              <a:t>4</a:t>
            </a:r>
            <a:r>
              <a:rPr lang="ko-KR" altLang="en-US" sz="1200" dirty="0"/>
              <a:t>번째 전 위치의 워드의 </a:t>
            </a:r>
            <a:r>
              <a:rPr lang="en-US" altLang="ko-KR" sz="1200" dirty="0"/>
              <a:t>XOR</a:t>
            </a:r>
            <a:r>
              <a:rPr lang="ko-KR" altLang="en-US" sz="1200" dirty="0"/>
              <a:t> 연산</a:t>
            </a:r>
            <a:endParaRPr lang="en-US" altLang="ko-KR" sz="1200" dirty="0"/>
          </a:p>
          <a:p>
            <a:r>
              <a:rPr lang="en-US" altLang="ko-KR" sz="1200" dirty="0"/>
              <a:t>4</a:t>
            </a:r>
            <a:r>
              <a:rPr lang="ko-KR" altLang="en-US" sz="1200" dirty="0"/>
              <a:t>의 배수의 위치에 있는 </a:t>
            </a:r>
            <a:r>
              <a:rPr lang="en-US" altLang="ko-KR" sz="1200" dirty="0"/>
              <a:t>word</a:t>
            </a:r>
            <a:r>
              <a:rPr lang="ko-KR" altLang="en-US" sz="1200" dirty="0"/>
              <a:t>는 복잡한 </a:t>
            </a:r>
            <a:r>
              <a:rPr lang="en-US" altLang="ko-KR" sz="1200" dirty="0"/>
              <a:t>g </a:t>
            </a:r>
            <a:r>
              <a:rPr lang="ko-KR" altLang="en-US" sz="1200" dirty="0"/>
              <a:t>함수의 </a:t>
            </a:r>
            <a:r>
              <a:rPr lang="en-US" altLang="ko-KR" sz="1200" dirty="0"/>
              <a:t>w’ </a:t>
            </a:r>
            <a:r>
              <a:rPr lang="ko-KR" altLang="en-US" sz="1200" dirty="0"/>
              <a:t>출력과 </a:t>
            </a:r>
            <a:r>
              <a:rPr lang="en-US" altLang="ko-KR" sz="1200" dirty="0"/>
              <a:t>XOR</a:t>
            </a:r>
          </a:p>
          <a:p>
            <a:pPr lvl="1"/>
            <a:r>
              <a:rPr lang="ko-KR" altLang="en-US" sz="1000" dirty="0"/>
              <a:t>왼쪽으로 순환 이동 한번</a:t>
            </a:r>
            <a:endParaRPr lang="en-US" altLang="ko-KR" sz="1000" dirty="0"/>
          </a:p>
          <a:p>
            <a:pPr lvl="1"/>
            <a:r>
              <a:rPr lang="en-US" altLang="ko-KR" sz="1000" dirty="0"/>
              <a:t>S-BOX</a:t>
            </a:r>
            <a:r>
              <a:rPr lang="ko-KR" altLang="en-US" sz="1000" dirty="0"/>
              <a:t>를 이용하여 바이트 치환</a:t>
            </a:r>
            <a:endParaRPr lang="en-US" altLang="ko-KR" sz="1000" dirty="0"/>
          </a:p>
          <a:p>
            <a:pPr lvl="1"/>
            <a:r>
              <a:rPr lang="ko-KR" altLang="en-US" sz="1000" dirty="0"/>
              <a:t>라운드 상수인 </a:t>
            </a:r>
            <a:r>
              <a:rPr lang="en-US" altLang="ko-KR" sz="1000" dirty="0" err="1"/>
              <a:t>Rcon</a:t>
            </a:r>
            <a:r>
              <a:rPr lang="en-US" altLang="ko-KR" sz="1000" dirty="0"/>
              <a:t>[j]</a:t>
            </a:r>
            <a:r>
              <a:rPr lang="ko-KR" altLang="en-US" sz="1000" dirty="0"/>
              <a:t>와</a:t>
            </a:r>
            <a:r>
              <a:rPr lang="en-US" altLang="ko-KR" sz="1000" dirty="0"/>
              <a:t> XOR</a:t>
            </a:r>
          </a:p>
          <a:p>
            <a:r>
              <a:rPr lang="ko-KR" altLang="en-US" sz="1200" dirty="0"/>
              <a:t>암호 해독 공격으로부터 저항성 </a:t>
            </a:r>
            <a:r>
              <a:rPr lang="en-US" altLang="ko-KR" sz="1200" dirty="0"/>
              <a:t>: </a:t>
            </a:r>
            <a:r>
              <a:rPr lang="ko-KR" altLang="en-US" sz="1200" dirty="0"/>
              <a:t>각 라운드마다 라운드 상수 다름</a:t>
            </a:r>
            <a:endParaRPr lang="en-US" altLang="ko-KR" sz="1200" dirty="0"/>
          </a:p>
          <a:p>
            <a:pPr lvl="1"/>
            <a:r>
              <a:rPr lang="ko-KR" altLang="en-US" sz="1000" dirty="0"/>
              <a:t>암호화키 또는 라운드 키의 일부분을 알아도 다른 라운드 키 비트 계산 불가능</a:t>
            </a:r>
            <a:endParaRPr lang="en-US" altLang="ko-KR" sz="1000" dirty="0"/>
          </a:p>
          <a:p>
            <a:pPr lvl="1"/>
            <a:r>
              <a:rPr lang="ko-KR" altLang="en-US" sz="1000" dirty="0"/>
              <a:t>암호화 키 확산을 통해 라운드 키 변환</a:t>
            </a:r>
            <a:r>
              <a:rPr lang="en-US" altLang="ko-KR" sz="1000" dirty="0"/>
              <a:t>, </a:t>
            </a:r>
            <a:r>
              <a:rPr lang="ko-KR" altLang="en-US" sz="1000" dirty="0"/>
              <a:t>각 비트의 변화는 라운드 키 비트에 영향</a:t>
            </a:r>
            <a:endParaRPr lang="en-US" altLang="ko-KR" sz="1000" dirty="0"/>
          </a:p>
          <a:p>
            <a:pPr lvl="1"/>
            <a:r>
              <a:rPr lang="ko-KR" altLang="en-US" sz="1000" dirty="0"/>
              <a:t>암호화키 차이점 만으로 라운드 키 차이점 전체를 결정하는 것을 방지하기 위한 비선형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E8EF18-D2F1-4312-BCD5-570E1E99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011420"/>
            <a:ext cx="3342602" cy="186938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8774AA-73BD-4229-942E-C27C0D85C3EB}"/>
              </a:ext>
            </a:extLst>
          </p:cNvPr>
          <p:cNvGrpSpPr/>
          <p:nvPr/>
        </p:nvGrpSpPr>
        <p:grpSpPr>
          <a:xfrm>
            <a:off x="6073910" y="1197389"/>
            <a:ext cx="3003762" cy="3456384"/>
            <a:chOff x="5917763" y="1131590"/>
            <a:chExt cx="3110266" cy="35789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0B2F0B-D9D7-4E4B-BF68-82B1CE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7763" y="1131590"/>
              <a:ext cx="3110266" cy="3578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7D68EA-A4CC-4DEC-84DD-0D9DE7BA5DAA}"/>
                </a:ext>
              </a:extLst>
            </p:cNvPr>
            <p:cNvSpPr/>
            <p:nvPr/>
          </p:nvSpPr>
          <p:spPr>
            <a:xfrm>
              <a:off x="6012160" y="1241698"/>
              <a:ext cx="199335" cy="769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75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</a:t>
            </a:r>
            <a:r>
              <a:rPr lang="ko-KR" altLang="en-US" dirty="0" err="1"/>
              <a:t>평문</a:t>
            </a:r>
            <a:r>
              <a:rPr lang="ko-KR" altLang="en-US" dirty="0"/>
              <a:t> 또는 키의 작은 변화가 암호문에서 큰 변화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z="1600" dirty="0"/>
              <a:t>평문에서 생긴 변화의 크기가 그대로 암호문에서 나타난다면</a:t>
            </a:r>
            <a:r>
              <a:rPr lang="en-US" altLang="ko-KR" sz="1600" dirty="0"/>
              <a:t>?</a:t>
            </a:r>
          </a:p>
          <a:p>
            <a:pPr lvl="1"/>
            <a:r>
              <a:rPr lang="ko-KR" altLang="en-US" sz="1400" dirty="0"/>
              <a:t>암호문을 통해 </a:t>
            </a:r>
            <a:r>
              <a:rPr lang="ko-KR" altLang="en-US" sz="1400" dirty="0" err="1"/>
              <a:t>평문을</a:t>
            </a:r>
            <a:r>
              <a:rPr lang="ko-KR" altLang="en-US" sz="1400" dirty="0"/>
              <a:t> 찾아낼 확률이 커진다</a:t>
            </a:r>
            <a:r>
              <a:rPr lang="en-US" altLang="ko-KR" sz="1400" dirty="0"/>
              <a:t>. =&gt; </a:t>
            </a:r>
            <a:r>
              <a:rPr lang="ko-KR" altLang="en-US" sz="1400" dirty="0"/>
              <a:t>차분 공격</a:t>
            </a:r>
            <a:endParaRPr lang="en-US" altLang="ko-KR" sz="1400" dirty="0"/>
          </a:p>
          <a:p>
            <a:pPr lvl="1"/>
            <a:r>
              <a:rPr lang="ko-KR" altLang="en-US" sz="1400" dirty="0"/>
              <a:t>만약 모든 비트가 바뀌면 이론적으로는 전혀 바뀌지 않은 것과 같다</a:t>
            </a:r>
            <a:r>
              <a:rPr lang="en-US" altLang="ko-KR" sz="1400" dirty="0"/>
              <a:t>(?)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A6670-F915-4520-B8C3-C0B6A4DC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4AB91-DAF0-4233-A6D8-80E73704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7" y="2283718"/>
            <a:ext cx="2850187" cy="268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B33AB7-DA7F-46A9-88CA-F4C4E24C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83718"/>
            <a:ext cx="2889837" cy="2693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F20E67-5EB9-46EC-81D4-D00F28E0C02E}"/>
              </a:ext>
            </a:extLst>
          </p:cNvPr>
          <p:cNvSpPr txBox="1"/>
          <p:nvPr/>
        </p:nvSpPr>
        <p:spPr>
          <a:xfrm>
            <a:off x="1368821" y="2037497"/>
            <a:ext cx="2042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 </a:t>
            </a:r>
            <a:r>
              <a:rPr lang="en-US" altLang="ko-KR" sz="1000" dirty="0"/>
              <a:t>1] </a:t>
            </a:r>
            <a:r>
              <a:rPr lang="ko-KR" altLang="en-US" sz="1000" dirty="0" err="1"/>
              <a:t>평문의</a:t>
            </a:r>
            <a:r>
              <a:rPr lang="ko-KR" altLang="en-US" sz="1000" dirty="0"/>
              <a:t> 변화</a:t>
            </a:r>
            <a:r>
              <a:rPr lang="en-US" altLang="ko-KR" sz="1000" dirty="0"/>
              <a:t>(1 </a:t>
            </a:r>
            <a:r>
              <a:rPr lang="ko-KR" altLang="en-US" sz="1000" dirty="0"/>
              <a:t>비트 다름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D8977-0E5A-43D3-9B05-80AEACB2D4CE}"/>
              </a:ext>
            </a:extLst>
          </p:cNvPr>
          <p:cNvSpPr txBox="1"/>
          <p:nvPr/>
        </p:nvSpPr>
        <p:spPr>
          <a:xfrm>
            <a:off x="5694514" y="2041300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그림 </a:t>
            </a:r>
            <a:r>
              <a:rPr lang="en-US" altLang="ko-KR" sz="1000" dirty="0"/>
              <a:t>2] </a:t>
            </a:r>
            <a:r>
              <a:rPr lang="ko-KR" altLang="en-US" sz="1000" dirty="0"/>
              <a:t>키의 변화 </a:t>
            </a:r>
            <a:r>
              <a:rPr lang="en-US" altLang="ko-KR" sz="1000" dirty="0"/>
              <a:t>(1</a:t>
            </a:r>
            <a:r>
              <a:rPr lang="ko-KR" altLang="en-US" sz="1000" dirty="0"/>
              <a:t>비트 다름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656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- </a:t>
            </a:r>
            <a:r>
              <a:rPr lang="ko-KR" altLang="en-US" dirty="0"/>
              <a:t>차분 공격에 대한 이해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z="1400" dirty="0"/>
              <a:t>차분 공격은 선택 </a:t>
            </a:r>
            <a:r>
              <a:rPr lang="ko-KR" altLang="en-US" sz="1400" dirty="0" err="1"/>
              <a:t>평문</a:t>
            </a:r>
            <a:r>
              <a:rPr lang="ko-KR" altLang="en-US" sz="1400" dirty="0"/>
              <a:t> 공격에서 사용할 수 있는 공격</a:t>
            </a:r>
            <a:endParaRPr lang="en-US" altLang="ko-KR" sz="1400" dirty="0"/>
          </a:p>
          <a:p>
            <a:r>
              <a:rPr lang="ko-KR" altLang="en-US" sz="1400" dirty="0"/>
              <a:t>모든 </a:t>
            </a:r>
            <a:r>
              <a:rPr lang="ko-KR" altLang="en-US" sz="1400" dirty="0" err="1"/>
              <a:t>평문</a:t>
            </a:r>
            <a:r>
              <a:rPr lang="ko-KR" altLang="en-US" sz="1400" dirty="0"/>
              <a:t> 쌍에 대한 암호문 수집 가능 </a:t>
            </a:r>
            <a:r>
              <a:rPr lang="en-US" altLang="ko-KR" sz="1400" dirty="0"/>
              <a:t>: </a:t>
            </a:r>
            <a:r>
              <a:rPr lang="ko-KR" altLang="en-US" sz="1400" dirty="0"/>
              <a:t>이때의 시간 복잡도는 </a:t>
            </a:r>
            <a:r>
              <a:rPr lang="en-US" altLang="ko-KR" sz="1400" dirty="0"/>
              <a:t>2^(</a:t>
            </a:r>
            <a:r>
              <a:rPr lang="ko-KR" altLang="en-US" sz="1400" dirty="0" err="1"/>
              <a:t>평문길이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S-box :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입력의 </a:t>
            </a:r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5</a:t>
            </a:r>
            <a:r>
              <a:rPr lang="ko-KR" altLang="en-US" sz="1400" dirty="0" err="1"/>
              <a:t>일때</a:t>
            </a:r>
            <a:r>
              <a:rPr lang="ko-KR" altLang="en-US" sz="1400" dirty="0"/>
              <a:t> 입력의 차분</a:t>
            </a:r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5</a:t>
            </a:r>
            <a:r>
              <a:rPr lang="ko-KR" altLang="en-US" sz="1400" dirty="0"/>
              <a:t>의 출력은 </a:t>
            </a:r>
            <a:r>
              <a:rPr lang="en-US" altLang="ko-KR" sz="1400" dirty="0"/>
              <a:t>C</a:t>
            </a:r>
            <a:r>
              <a:rPr lang="ko-KR" altLang="en-US" sz="1400" dirty="0"/>
              <a:t>와 </a:t>
            </a:r>
            <a:r>
              <a:rPr lang="en-US" altLang="ko-KR" sz="1400" dirty="0"/>
              <a:t>8</a:t>
            </a:r>
            <a:r>
              <a:rPr lang="ko-KR" altLang="en-US" sz="1400" dirty="0"/>
              <a:t>이므로 출력의 차분                    </a:t>
            </a:r>
            <a:r>
              <a:rPr lang="en-US" altLang="ko-KR" sz="1400" dirty="0"/>
              <a:t>-&gt; </a:t>
            </a:r>
            <a:r>
              <a:rPr lang="ko-KR" altLang="en-US" sz="1400" dirty="0"/>
              <a:t>정리한 표 </a:t>
            </a:r>
            <a:r>
              <a:rPr lang="en-US" altLang="ko-KR" sz="1400" dirty="0"/>
              <a:t>-&gt;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S-box</a:t>
            </a:r>
            <a:r>
              <a:rPr lang="ko-KR" altLang="en-US" sz="1400" dirty="0"/>
              <a:t>가 차분공격에 대해 강하다면 입력의 차분에 대해 암호문의 차분이 균등해야 함</a:t>
            </a:r>
            <a:endParaRPr lang="en-US" altLang="ko-KR" sz="1400" dirty="0"/>
          </a:p>
          <a:p>
            <a:r>
              <a:rPr lang="ko-KR" altLang="en-US" sz="1400" dirty="0"/>
              <a:t>현재 입력에 대한 출력의 차분을 정리한 표에는 빈도수가 </a:t>
            </a:r>
            <a:r>
              <a:rPr lang="en-US" altLang="ko-KR" sz="1400" dirty="0"/>
              <a:t>6</a:t>
            </a:r>
            <a:r>
              <a:rPr lang="ko-KR" altLang="en-US" sz="1400" dirty="0"/>
              <a:t>또는 </a:t>
            </a:r>
            <a:r>
              <a:rPr lang="en-US" altLang="ko-KR" sz="1400" dirty="0"/>
              <a:t>8</a:t>
            </a:r>
            <a:r>
              <a:rPr lang="ko-KR" altLang="en-US" sz="1400" dirty="0"/>
              <a:t>과 같이 </a:t>
            </a:r>
            <a:r>
              <a:rPr lang="ko-KR" altLang="en-US" sz="1400" dirty="0" err="1"/>
              <a:t>비균등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A6670-F915-4520-B8C3-C0B6A4DC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AACAE3-C4DC-4273-BA68-FFD97D92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52" y="2983873"/>
            <a:ext cx="733425" cy="266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89B97-DB44-4710-876A-A318D1A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75" y="1781305"/>
            <a:ext cx="4218980" cy="1048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BCC2A2-B9CC-4024-824B-27E8D26B5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44" y="3269658"/>
            <a:ext cx="742950" cy="24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0ABFBB-64ED-4647-892F-E86758450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22" y="2084957"/>
            <a:ext cx="2577211" cy="17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- </a:t>
            </a:r>
            <a:r>
              <a:rPr lang="ko-KR" altLang="en-US" dirty="0"/>
              <a:t>차분 공격에 대한 이해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958" y="1103794"/>
            <a:ext cx="7993062" cy="4023447"/>
          </a:xfrm>
        </p:spPr>
        <p:txBody>
          <a:bodyPr/>
          <a:lstStyle/>
          <a:p>
            <a:r>
              <a:rPr lang="ko-KR" altLang="en-US" sz="1400" dirty="0"/>
              <a:t>입력의 차분 </a:t>
            </a:r>
            <a:r>
              <a:rPr lang="en-US" altLang="ko-KR" sz="1400" dirty="0"/>
              <a:t>[</a:t>
            </a:r>
            <a:r>
              <a:rPr lang="en-US" altLang="ko-KR" sz="1200" dirty="0"/>
              <a:t>0x020] </a:t>
            </a:r>
          </a:p>
          <a:p>
            <a:pPr marL="400050">
              <a:buAutoNum type="arabicPeriod"/>
            </a:pPr>
            <a:r>
              <a:rPr lang="ko-KR" altLang="en-US" sz="1400" dirty="0"/>
              <a:t>마지막 </a:t>
            </a:r>
            <a:r>
              <a:rPr lang="en-US" altLang="ko-KR" sz="1400" dirty="0"/>
              <a:t>S-Box</a:t>
            </a:r>
            <a:r>
              <a:rPr lang="ko-KR" altLang="en-US" sz="1400" dirty="0"/>
              <a:t>를 거치기 전 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중간 값의 차분이 </a:t>
            </a:r>
            <a:r>
              <a:rPr lang="en-US" altLang="ko-KR" sz="1400" dirty="0"/>
              <a:t>040 </a:t>
            </a:r>
            <a:r>
              <a:rPr lang="ko-KR" altLang="en-US" sz="1400" dirty="0"/>
              <a:t>일 확률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   6/16 * 6/16 = 9/64 (1/7)</a:t>
            </a:r>
          </a:p>
          <a:p>
            <a:pPr marL="57150" indent="0">
              <a:buNone/>
            </a:pPr>
            <a:r>
              <a:rPr lang="en-US" altLang="ko-KR" sz="1400" dirty="0"/>
              <a:t>2. 1,3 </a:t>
            </a:r>
            <a:r>
              <a:rPr lang="ko-KR" altLang="en-US" sz="1400" dirty="0"/>
              <a:t>번째 암호문의 </a:t>
            </a:r>
            <a:r>
              <a:rPr lang="en-US" altLang="ko-KR" sz="1400" dirty="0"/>
              <a:t>nibble</a:t>
            </a:r>
            <a:r>
              <a:rPr lang="ko-KR" altLang="en-US" sz="1400" dirty="0"/>
              <a:t>은 차분이 </a:t>
            </a:r>
            <a:r>
              <a:rPr lang="en-US" altLang="ko-KR" sz="1400" dirty="0"/>
              <a:t>0</a:t>
            </a:r>
          </a:p>
          <a:p>
            <a:pPr marL="57150" indent="0">
              <a:buNone/>
            </a:pPr>
            <a:r>
              <a:rPr lang="en-US" altLang="ko-KR" sz="1400" dirty="0"/>
              <a:t>3. 020 -&gt; 0?0 </a:t>
            </a:r>
            <a:r>
              <a:rPr lang="ko-KR" altLang="en-US" sz="1400" dirty="0"/>
              <a:t>쌍들을 수집 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  7</a:t>
            </a:r>
            <a:r>
              <a:rPr lang="ko-KR" altLang="en-US" sz="1400" dirty="0"/>
              <a:t>쌍 중 </a:t>
            </a:r>
            <a:r>
              <a:rPr lang="en-US" altLang="ko-KR" sz="1400" dirty="0"/>
              <a:t>1</a:t>
            </a:r>
            <a:r>
              <a:rPr lang="ko-KR" altLang="en-US" sz="1400" dirty="0"/>
              <a:t>쌍은 </a:t>
            </a:r>
            <a:r>
              <a:rPr lang="en-US" altLang="ko-KR" sz="1400" dirty="0"/>
              <a:t>0?0</a:t>
            </a:r>
            <a:r>
              <a:rPr lang="ko-KR" altLang="en-US" sz="1400" dirty="0"/>
              <a:t>의 출력 차분</a:t>
            </a:r>
            <a:endParaRPr lang="en-US" altLang="ko-KR" sz="1400" dirty="0"/>
          </a:p>
          <a:p>
            <a:pPr marL="57150" indent="0">
              <a:buNone/>
            </a:pP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4. key4</a:t>
            </a:r>
            <a:r>
              <a:rPr lang="ko-KR" altLang="en-US" sz="1400" dirty="0"/>
              <a:t>에서 </a:t>
            </a:r>
            <a:r>
              <a:rPr lang="en-US" altLang="ko-KR" sz="1400" dirty="0"/>
              <a:t>12</a:t>
            </a:r>
            <a:r>
              <a:rPr lang="ko-KR" altLang="en-US" sz="1400" dirty="0"/>
              <a:t>비트 전수조사 대신</a:t>
            </a:r>
            <a:endParaRPr lang="en-US" altLang="ko-KR" sz="1400" dirty="0"/>
          </a:p>
          <a:p>
            <a:pPr marL="57150" indent="0">
              <a:buNone/>
            </a:pPr>
            <a:r>
              <a:rPr lang="ko-KR" altLang="en-US" sz="1400" dirty="0"/>
              <a:t>중간 </a:t>
            </a:r>
            <a:r>
              <a:rPr lang="en-US" altLang="ko-KR" sz="1400" dirty="0"/>
              <a:t>nibble(4 </a:t>
            </a:r>
            <a:r>
              <a:rPr lang="ko-KR" altLang="en-US" sz="1400" dirty="0"/>
              <a:t>비트</a:t>
            </a:r>
            <a:r>
              <a:rPr lang="en-US" altLang="ko-KR" sz="1400" dirty="0"/>
              <a:t>)</a:t>
            </a:r>
            <a:r>
              <a:rPr lang="ko-KR" altLang="en-US" sz="1400" dirty="0"/>
              <a:t>를 고정시키고 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암호문의 중간 </a:t>
            </a:r>
            <a:r>
              <a:rPr lang="en-US" altLang="ko-KR" sz="1400" dirty="0"/>
              <a:t>nibble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xor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inverse s-box</a:t>
            </a:r>
            <a:r>
              <a:rPr lang="ko-KR" altLang="en-US" sz="1400" dirty="0"/>
              <a:t>에 넣어서</a:t>
            </a:r>
            <a:endParaRPr lang="en-US" altLang="ko-KR" sz="1400" dirty="0"/>
          </a:p>
          <a:p>
            <a:pPr marL="57150" indent="0">
              <a:buNone/>
            </a:pPr>
            <a:r>
              <a:rPr lang="en-US" altLang="ko-KR" sz="1400" dirty="0"/>
              <a:t>4</a:t>
            </a:r>
            <a:r>
              <a:rPr lang="ko-KR" altLang="en-US" sz="1400" dirty="0"/>
              <a:t>가 나오면 </a:t>
            </a:r>
            <a:endParaRPr lang="en-US" altLang="ko-KR" sz="1400" dirty="0"/>
          </a:p>
          <a:p>
            <a:pPr marL="57150" indent="0">
              <a:buNone/>
            </a:pPr>
            <a:r>
              <a:rPr lang="ko-KR" altLang="en-US" sz="1400" dirty="0"/>
              <a:t>이 값이 실제 </a:t>
            </a:r>
            <a:r>
              <a:rPr lang="en-US" altLang="ko-KR" sz="1400" dirty="0"/>
              <a:t>key </a:t>
            </a:r>
            <a:r>
              <a:rPr lang="ko-KR" altLang="en-US" sz="1400" dirty="0"/>
              <a:t>중간 </a:t>
            </a:r>
            <a:r>
              <a:rPr lang="en-US" altLang="ko-KR" sz="1400" dirty="0"/>
              <a:t>nibble</a:t>
            </a:r>
            <a:r>
              <a:rPr lang="ko-KR" altLang="en-US" sz="1400" dirty="0"/>
              <a:t> 값일</a:t>
            </a:r>
            <a:endParaRPr lang="en-US" altLang="ko-KR" sz="1400" dirty="0"/>
          </a:p>
          <a:p>
            <a:pPr marL="57150" indent="0">
              <a:buNone/>
            </a:pPr>
            <a:r>
              <a:rPr lang="ko-KR" altLang="en-US" sz="1400" dirty="0"/>
              <a:t>확률이 높음</a:t>
            </a:r>
            <a:endParaRPr lang="en-US" altLang="ko-KR" sz="1400" dirty="0"/>
          </a:p>
          <a:p>
            <a:pPr marL="57150" indent="0">
              <a:buNone/>
            </a:pPr>
            <a:endParaRPr lang="en-US" altLang="ko-KR" sz="1400" dirty="0"/>
          </a:p>
          <a:p>
            <a:pPr marL="57150" indent="0">
              <a:buNone/>
            </a:pPr>
            <a:endParaRPr lang="en-US" altLang="ko-KR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A6670-F915-4520-B8C3-C0B6A4DC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588CF7-C5E2-46AE-B465-0C023D45B8BC}"/>
              </a:ext>
            </a:extLst>
          </p:cNvPr>
          <p:cNvGrpSpPr/>
          <p:nvPr/>
        </p:nvGrpSpPr>
        <p:grpSpPr>
          <a:xfrm>
            <a:off x="5620481" y="1438782"/>
            <a:ext cx="3471639" cy="2741689"/>
            <a:chOff x="4898182" y="1848208"/>
            <a:chExt cx="3687031" cy="28795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2A79369-4BE2-4185-A548-B25418C0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8182" y="2155985"/>
              <a:ext cx="3687031" cy="25717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0F6705-DACF-4797-8D57-F2701369FF33}"/>
                </a:ext>
              </a:extLst>
            </p:cNvPr>
            <p:cNvSpPr txBox="1"/>
            <p:nvPr/>
          </p:nvSpPr>
          <p:spPr>
            <a:xfrm>
              <a:off x="5032191" y="1848208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입력의 차분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차이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에 대한 출력의 차분</a:t>
              </a:r>
              <a:endParaRPr lang="en-US" altLang="ko-KR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D09014-0501-478F-BDBC-37680ABB4A0C}"/>
              </a:ext>
            </a:extLst>
          </p:cNvPr>
          <p:cNvGrpSpPr/>
          <p:nvPr/>
        </p:nvGrpSpPr>
        <p:grpSpPr>
          <a:xfrm>
            <a:off x="3194349" y="1150750"/>
            <a:ext cx="2383844" cy="3924835"/>
            <a:chOff x="2502647" y="1155020"/>
            <a:chExt cx="2383844" cy="392483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451AEA-9AC7-47F3-B939-1038CD648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647" y="1155020"/>
              <a:ext cx="2383844" cy="3565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1512A9-123F-4CF8-96A2-B6EE2455BBC7}"/>
                </a:ext>
              </a:extLst>
            </p:cNvPr>
            <p:cNvSpPr txBox="1"/>
            <p:nvPr/>
          </p:nvSpPr>
          <p:spPr>
            <a:xfrm>
              <a:off x="3220721" y="4772078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차분 경로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01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등가 역 암호화 </a:t>
            </a:r>
            <a:r>
              <a:rPr lang="en-US" altLang="ko-KR" dirty="0"/>
              <a:t>: </a:t>
            </a:r>
            <a:r>
              <a:rPr lang="ko-KR" altLang="en-US" dirty="0"/>
              <a:t>암호화 알고리즘과 같은 구조를 가지는 복호화 구조 만들기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가지의 변경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sz="1200" dirty="0"/>
              <a:t>역행 이동과 역 바이트 치환 변환의 교환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라운드 키 더하기와 역 열혼합의 교환</a:t>
            </a:r>
            <a:endParaRPr lang="en-US" altLang="ko-KR" sz="1200" dirty="0"/>
          </a:p>
          <a:p>
            <a:pPr lvl="1"/>
            <a:r>
              <a:rPr lang="ko-KR" altLang="en-US" sz="1000" dirty="0"/>
              <a:t>우선 역 열 혼합을 라운드키에 적용하면 두 변환을 교환 가능</a:t>
            </a:r>
            <a:r>
              <a:rPr lang="en-US" altLang="ko-KR" sz="1000" dirty="0"/>
              <a:t>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457200" lvl="1" indent="0">
              <a:buNone/>
            </a:pP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CD411-DBE3-404D-89F1-1698658D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2CFD91-9F59-4E47-BE17-2691F6A47B33}"/>
              </a:ext>
            </a:extLst>
          </p:cNvPr>
          <p:cNvGrpSpPr/>
          <p:nvPr/>
        </p:nvGrpSpPr>
        <p:grpSpPr>
          <a:xfrm>
            <a:off x="6012160" y="1237506"/>
            <a:ext cx="2761272" cy="3793676"/>
            <a:chOff x="6012160" y="1219047"/>
            <a:chExt cx="2646736" cy="36363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0ECDFE-ACF4-4A75-8891-8A83411F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2160" y="1219047"/>
              <a:ext cx="2646736" cy="33593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816175-5EA1-4166-9FAA-88341FFB90C3}"/>
                </a:ext>
              </a:extLst>
            </p:cNvPr>
            <p:cNvSpPr txBox="1"/>
            <p:nvPr/>
          </p:nvSpPr>
          <p:spPr>
            <a:xfrm>
              <a:off x="6306006" y="4578364"/>
              <a:ext cx="2152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</a:t>
              </a:r>
              <a:r>
                <a:rPr lang="ko-KR" altLang="en-US" sz="1200" dirty="0"/>
                <a:t>그림</a:t>
              </a:r>
              <a:r>
                <a:rPr lang="en-US" altLang="ko-KR" sz="1200" dirty="0"/>
                <a:t>1] AES </a:t>
              </a:r>
              <a:r>
                <a:rPr lang="ko-KR" altLang="en-US" sz="1200" dirty="0"/>
                <a:t>암호화 및 복호화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7BD2CA-ADBB-4681-9964-8A17A29F552B}"/>
              </a:ext>
            </a:extLst>
          </p:cNvPr>
          <p:cNvGrpSpPr/>
          <p:nvPr/>
        </p:nvGrpSpPr>
        <p:grpSpPr>
          <a:xfrm>
            <a:off x="539552" y="1619070"/>
            <a:ext cx="2753814" cy="1553740"/>
            <a:chOff x="539552" y="1525538"/>
            <a:chExt cx="2753814" cy="15537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84E653-87F1-4E4B-B8D8-91B11BE7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2693" y="1640408"/>
              <a:ext cx="1210673" cy="11292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06E13B-9C01-425F-9567-2248C38E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1635646"/>
              <a:ext cx="1225582" cy="113404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BF28A8C-B3A2-41A2-97AF-7A218825FAC0}"/>
                </a:ext>
              </a:extLst>
            </p:cNvPr>
            <p:cNvSpPr/>
            <p:nvPr/>
          </p:nvSpPr>
          <p:spPr>
            <a:xfrm>
              <a:off x="755576" y="1635646"/>
              <a:ext cx="1009558" cy="576064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CED422-6965-48FB-8950-523EDF19DCAB}"/>
                </a:ext>
              </a:extLst>
            </p:cNvPr>
            <p:cNvSpPr/>
            <p:nvPr/>
          </p:nvSpPr>
          <p:spPr>
            <a:xfrm>
              <a:off x="2122283" y="2193627"/>
              <a:ext cx="1009558" cy="576064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517DB6-EEB2-482D-B238-3D85D3FC2B29}"/>
                </a:ext>
              </a:extLst>
            </p:cNvPr>
            <p:cNvSpPr/>
            <p:nvPr/>
          </p:nvSpPr>
          <p:spPr>
            <a:xfrm>
              <a:off x="2122283" y="1641342"/>
              <a:ext cx="1009558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311F4E-8B3D-4067-9717-BD79A9462438}"/>
                </a:ext>
              </a:extLst>
            </p:cNvPr>
            <p:cNvSpPr/>
            <p:nvPr/>
          </p:nvSpPr>
          <p:spPr>
            <a:xfrm>
              <a:off x="772096" y="2211710"/>
              <a:ext cx="976517" cy="5977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4E9132-A4DD-4E00-998E-4468A057666B}"/>
                </a:ext>
              </a:extLst>
            </p:cNvPr>
            <p:cNvSpPr txBox="1"/>
            <p:nvPr/>
          </p:nvSpPr>
          <p:spPr>
            <a:xfrm>
              <a:off x="1822201" y="152553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302B8E-CEAA-4CBE-9D56-E09182982A42}"/>
                </a:ext>
              </a:extLst>
            </p:cNvPr>
            <p:cNvSpPr txBox="1"/>
            <p:nvPr/>
          </p:nvSpPr>
          <p:spPr>
            <a:xfrm>
              <a:off x="1841996" y="22183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E83438-D0CA-4812-9D4B-A10A9E4ECEF1}"/>
                </a:ext>
              </a:extLst>
            </p:cNvPr>
            <p:cNvSpPr txBox="1"/>
            <p:nvPr/>
          </p:nvSpPr>
          <p:spPr>
            <a:xfrm>
              <a:off x="2349582" y="2830847"/>
              <a:ext cx="5549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복호화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130D9A-335F-488D-BC0A-6FF1286EEE64}"/>
                </a:ext>
              </a:extLst>
            </p:cNvPr>
            <p:cNvSpPr txBox="1"/>
            <p:nvPr/>
          </p:nvSpPr>
          <p:spPr>
            <a:xfrm>
              <a:off x="982874" y="2833057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암호화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BA54CF6-D760-45A5-AD77-5EE60CE5B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648495"/>
            <a:ext cx="4392488" cy="2144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42EFC4-621A-4BDA-8124-A6ACB129C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295051"/>
            <a:ext cx="4736008" cy="21880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C527E5-F36E-4B3F-A28B-5E738262FE1F}"/>
              </a:ext>
            </a:extLst>
          </p:cNvPr>
          <p:cNvGrpSpPr/>
          <p:nvPr/>
        </p:nvGrpSpPr>
        <p:grpSpPr>
          <a:xfrm>
            <a:off x="3355394" y="1492860"/>
            <a:ext cx="2550430" cy="1798970"/>
            <a:chOff x="3355394" y="1285358"/>
            <a:chExt cx="2550430" cy="179897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68552D-2255-42E1-A9F3-0A1DEE574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394" y="1285358"/>
              <a:ext cx="2550430" cy="15537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7F696-D682-4C00-94DD-963FE57007DF}"/>
                </a:ext>
              </a:extLst>
            </p:cNvPr>
            <p:cNvSpPr txBox="1"/>
            <p:nvPr/>
          </p:nvSpPr>
          <p:spPr>
            <a:xfrm>
              <a:off x="3817726" y="2830412"/>
              <a:ext cx="1659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[</a:t>
              </a:r>
              <a:r>
                <a:rPr lang="ko-KR" altLang="en-US" sz="1050" dirty="0"/>
                <a:t>그림 </a:t>
              </a:r>
              <a:r>
                <a:rPr lang="en-US" altLang="ko-KR" sz="1050" dirty="0"/>
                <a:t>2] AES </a:t>
              </a:r>
              <a:r>
                <a:rPr lang="ko-KR" altLang="en-US" sz="1050" dirty="0"/>
                <a:t>등가 복호화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27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효율적인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비트 프로세서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79" y="1197389"/>
            <a:ext cx="8565153" cy="3513138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비트 프로세서</a:t>
            </a:r>
            <a:r>
              <a:rPr lang="en-US" altLang="ko-KR" dirty="0"/>
              <a:t>- </a:t>
            </a:r>
            <a:r>
              <a:rPr lang="ko-KR" altLang="en-US" dirty="0"/>
              <a:t>곱셈 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32</a:t>
            </a:r>
            <a:r>
              <a:rPr lang="ko-KR" altLang="en-US" dirty="0"/>
              <a:t>비트 프로세서 </a:t>
            </a:r>
            <a:r>
              <a:rPr lang="en-US" altLang="ko-KR" dirty="0"/>
              <a:t>– (?)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CD411-DBE3-404D-89F1-1698658D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E356F8-6470-49B4-B110-04FD46D530DA}"/>
              </a:ext>
            </a:extLst>
          </p:cNvPr>
          <p:cNvGrpSpPr/>
          <p:nvPr/>
        </p:nvGrpSpPr>
        <p:grpSpPr>
          <a:xfrm>
            <a:off x="354383" y="1525538"/>
            <a:ext cx="8535649" cy="1299940"/>
            <a:chOff x="179511" y="1669172"/>
            <a:chExt cx="8535649" cy="12999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5EFBE7-61D7-4BE3-9793-5036C609832A}"/>
                </a:ext>
              </a:extLst>
            </p:cNvPr>
            <p:cNvGrpSpPr/>
            <p:nvPr/>
          </p:nvGrpSpPr>
          <p:grpSpPr>
            <a:xfrm>
              <a:off x="3273581" y="1669172"/>
              <a:ext cx="5441579" cy="1299940"/>
              <a:chOff x="2339752" y="1767613"/>
              <a:chExt cx="5942757" cy="140073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CFED398-91C6-4328-8108-D0C3D5682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39752" y="1767613"/>
                <a:ext cx="2924349" cy="14007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B4E25E5-23BB-45BD-A7C3-093814342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3691" y="1767613"/>
                <a:ext cx="2858818" cy="14007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B0179F-188D-4C72-88EB-7C769202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1" y="1669172"/>
              <a:ext cx="3021185" cy="12292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FE9EF24-1E4E-4617-809C-C62E43E6A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1228245"/>
            <a:ext cx="2057400" cy="247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C5ACAF-1390-4ADF-8134-73DF56AF1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072" y="2918949"/>
            <a:ext cx="3188399" cy="1875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697678-5C57-4DB9-BCED-1A5B1911C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3352200"/>
            <a:ext cx="4968552" cy="1074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8265A8-3980-4B2D-9034-7724DF3AF1F2}"/>
              </a:ext>
            </a:extLst>
          </p:cNvPr>
          <p:cNvSpPr/>
          <p:nvPr/>
        </p:nvSpPr>
        <p:spPr>
          <a:xfrm>
            <a:off x="5940152" y="2931790"/>
            <a:ext cx="144016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4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0E4514-815B-441C-BFFB-30BF7E7AFF20}"/>
              </a:ext>
            </a:extLst>
          </p:cNvPr>
          <p:cNvSpPr txBox="1"/>
          <p:nvPr/>
        </p:nvSpPr>
        <p:spPr>
          <a:xfrm>
            <a:off x="3036162" y="1248311"/>
            <a:ext cx="30716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END</a:t>
            </a:r>
            <a:endParaRPr lang="ko-KR" altLang="en-US" sz="16600" dirty="0">
              <a:solidFill>
                <a:schemeClr val="bg1"/>
              </a:solidFill>
              <a:latin typeface="Angsana New" panose="020B0502040204020203" pitchFamily="18" charset="-34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646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6432C7-57D4-49FA-9012-32997C8E8F6E}"/>
              </a:ext>
            </a:extLst>
          </p:cNvPr>
          <p:cNvGrpSpPr/>
          <p:nvPr/>
        </p:nvGrpSpPr>
        <p:grpSpPr>
          <a:xfrm>
            <a:off x="2771800" y="1059582"/>
            <a:ext cx="5760640" cy="3024336"/>
            <a:chOff x="1763688" y="1011039"/>
            <a:chExt cx="6390136" cy="32654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DB6389C-C05B-4AD5-A344-129230090BE8}"/>
                </a:ext>
              </a:extLst>
            </p:cNvPr>
            <p:cNvGrpSpPr/>
            <p:nvPr userDrawn="1"/>
          </p:nvGrpSpPr>
          <p:grpSpPr>
            <a:xfrm>
              <a:off x="2915816" y="1059582"/>
              <a:ext cx="576066" cy="560805"/>
              <a:chOff x="3838037" y="1372248"/>
              <a:chExt cx="576066" cy="56080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13C993E-22CD-4651-B05D-82AD72160D52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BC2D7B-7AF2-43A3-9609-6FAC85605DE1}"/>
                  </a:ext>
                </a:extLst>
              </p:cNvPr>
              <p:cNvSpPr txBox="1"/>
              <p:nvPr userDrawn="1"/>
            </p:nvSpPr>
            <p:spPr>
              <a:xfrm>
                <a:off x="3900082" y="1449757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D1A80C-5386-413A-904C-BD15C0207214}"/>
                </a:ext>
              </a:extLst>
            </p:cNvPr>
            <p:cNvGrpSpPr/>
            <p:nvPr userDrawn="1"/>
          </p:nvGrpSpPr>
          <p:grpSpPr>
            <a:xfrm>
              <a:off x="2578699" y="1923171"/>
              <a:ext cx="576066" cy="560805"/>
              <a:chOff x="3838037" y="1372248"/>
              <a:chExt cx="576066" cy="56080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EBC93F0-B312-433F-9DEB-C451AA5A26CE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E0856D-02C6-4619-9E89-C579AE97F0C2}"/>
                  </a:ext>
                </a:extLst>
              </p:cNvPr>
              <p:cNvSpPr txBox="1"/>
              <p:nvPr userDrawn="1"/>
            </p:nvSpPr>
            <p:spPr>
              <a:xfrm>
                <a:off x="3890069" y="144133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DBA18E-A614-4857-90D2-52AAB3A93400}"/>
                </a:ext>
              </a:extLst>
            </p:cNvPr>
            <p:cNvGrpSpPr/>
            <p:nvPr userDrawn="1"/>
          </p:nvGrpSpPr>
          <p:grpSpPr>
            <a:xfrm>
              <a:off x="2195736" y="2787774"/>
              <a:ext cx="576066" cy="560805"/>
              <a:chOff x="3838037" y="1372248"/>
              <a:chExt cx="576066" cy="56080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FE75A3B-7D64-4250-9526-4DF33B90C95D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05751D-502D-492A-9E94-1B1C8CBC2266}"/>
                  </a:ext>
                </a:extLst>
              </p:cNvPr>
              <p:cNvSpPr txBox="1"/>
              <p:nvPr userDrawn="1"/>
            </p:nvSpPr>
            <p:spPr>
              <a:xfrm>
                <a:off x="3891469" y="1452595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CBDCCE-296A-48F0-8A07-3A8BFCAF3CC5}"/>
                </a:ext>
              </a:extLst>
            </p:cNvPr>
            <p:cNvGrpSpPr/>
            <p:nvPr userDrawn="1"/>
          </p:nvGrpSpPr>
          <p:grpSpPr>
            <a:xfrm>
              <a:off x="1763688" y="3667129"/>
              <a:ext cx="576066" cy="560805"/>
              <a:chOff x="3838037" y="1372248"/>
              <a:chExt cx="576066" cy="56080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A69A1784-A36A-4AAD-86F6-74EC1E1ED4C6}"/>
                  </a:ext>
                </a:extLst>
              </p:cNvPr>
              <p:cNvSpPr/>
              <p:nvPr userDrawn="1"/>
            </p:nvSpPr>
            <p:spPr>
              <a:xfrm>
                <a:off x="3838037" y="1372248"/>
                <a:ext cx="576066" cy="56080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3AB80-7D1E-4172-AD74-8FF7F987B13C}"/>
                  </a:ext>
                </a:extLst>
              </p:cNvPr>
              <p:cNvSpPr txBox="1"/>
              <p:nvPr userDrawn="1"/>
            </p:nvSpPr>
            <p:spPr>
              <a:xfrm>
                <a:off x="3893651" y="1452594"/>
                <a:ext cx="44114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+mj-lt"/>
                    <a:ea typeface="+mj-ea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latin typeface="+mj-lt"/>
                  <a:ea typeface="+mj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C717B7-3861-47F4-BE1A-D4F8BAE64FC5}"/>
                </a:ext>
              </a:extLst>
            </p:cNvPr>
            <p:cNvGrpSpPr/>
            <p:nvPr userDrawn="1"/>
          </p:nvGrpSpPr>
          <p:grpSpPr>
            <a:xfrm>
              <a:off x="3491882" y="1011039"/>
              <a:ext cx="4661942" cy="657889"/>
              <a:chOff x="3491882" y="1011039"/>
              <a:chExt cx="4661942" cy="65788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05B76A4-23FB-4BF3-ACA8-32948115C4FE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 </a:t>
                </a:r>
                <a:endParaRPr lang="ko-KR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A309C82-5EBC-4B9E-A187-140335F125DA}"/>
                  </a:ext>
                </a:extLst>
              </p:cNvPr>
              <p:cNvCxnSpPr>
                <a:stCxn id="25" idx="6"/>
                <a:endCxn id="17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E11056-873B-4290-8AB8-941857B2A2E7}"/>
                </a:ext>
              </a:extLst>
            </p:cNvPr>
            <p:cNvGrpSpPr/>
            <p:nvPr userDrawn="1"/>
          </p:nvGrpSpPr>
          <p:grpSpPr>
            <a:xfrm>
              <a:off x="3158011" y="1872945"/>
              <a:ext cx="4661942" cy="657889"/>
              <a:chOff x="3158011" y="1872945"/>
              <a:chExt cx="4661942" cy="6578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581ABA5-0ADE-4128-897D-6C0452F30047}"/>
                  </a:ext>
                </a:extLst>
              </p:cNvPr>
              <p:cNvSpPr/>
              <p:nvPr userDrawn="1"/>
            </p:nvSpPr>
            <p:spPr>
              <a:xfrm>
                <a:off x="3571481" y="1872945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 </a:t>
                </a:r>
                <a:r>
                  <a:rPr lang="ko-KR" altLang="en-US" dirty="0">
                    <a:solidFill>
                      <a:schemeClr val="tx1"/>
                    </a:solidFill>
                    <a:latin typeface="+mj-lt"/>
                  </a:rPr>
                  <a:t>구조</a:t>
                </a: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93112F2-57C6-4CB9-AC39-E3801B5F9D7A}"/>
                  </a:ext>
                </a:extLst>
              </p:cNvPr>
              <p:cNvCxnSpPr>
                <a:endCxn id="15" idx="1"/>
              </p:cNvCxnSpPr>
              <p:nvPr userDrawn="1"/>
            </p:nvCxnSpPr>
            <p:spPr>
              <a:xfrm flipV="1">
                <a:off x="3158011" y="2201890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9A5B960-3659-4F68-916E-CBBBDE805B44}"/>
                </a:ext>
              </a:extLst>
            </p:cNvPr>
            <p:cNvGrpSpPr/>
            <p:nvPr userDrawn="1"/>
          </p:nvGrpSpPr>
          <p:grpSpPr>
            <a:xfrm>
              <a:off x="2771802" y="2726960"/>
              <a:ext cx="4661942" cy="657889"/>
              <a:chOff x="3491882" y="1011039"/>
              <a:chExt cx="4661942" cy="65788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381E583-B379-4316-BCDE-13ADE704E46D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 </a:t>
                </a:r>
                <a:r>
                  <a:rPr lang="ko-KR" altLang="en-US" dirty="0">
                    <a:solidFill>
                      <a:schemeClr val="tx1"/>
                    </a:solidFill>
                    <a:latin typeface="+mj-lt"/>
                  </a:rPr>
                  <a:t>변환 기능들</a:t>
                </a: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7A6B6D2-9696-40B0-BB14-A16D550FFC01}"/>
                  </a:ext>
                </a:extLst>
              </p:cNvPr>
              <p:cNvCxnSpPr>
                <a:endCxn id="13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E936600-686D-4112-A915-6680F27EC9F9}"/>
                </a:ext>
              </a:extLst>
            </p:cNvPr>
            <p:cNvGrpSpPr/>
            <p:nvPr userDrawn="1"/>
          </p:nvGrpSpPr>
          <p:grpSpPr>
            <a:xfrm>
              <a:off x="2302381" y="3618586"/>
              <a:ext cx="4661942" cy="657889"/>
              <a:chOff x="3491882" y="1011039"/>
              <a:chExt cx="4661942" cy="65788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BA5C9E8-E39F-4EBF-92E3-25341A4E7BC6}"/>
                  </a:ext>
                </a:extLst>
              </p:cNvPr>
              <p:cNvSpPr/>
              <p:nvPr userDrawn="1"/>
            </p:nvSpPr>
            <p:spPr>
              <a:xfrm>
                <a:off x="3905352" y="1011039"/>
                <a:ext cx="4248472" cy="65788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>
                    <a:solidFill>
                      <a:schemeClr val="tx1"/>
                    </a:solidFill>
                    <a:latin typeface="+mj-lt"/>
                  </a:rPr>
                  <a:t>AES</a:t>
                </a:r>
                <a:r>
                  <a:rPr lang="ko-KR" altLang="en-US" dirty="0">
                    <a:solidFill>
                      <a:schemeClr val="tx1"/>
                    </a:solidFill>
                    <a:latin typeface="+mj-lt"/>
                  </a:rPr>
                  <a:t> 구현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1E78B04F-20C1-4DE2-8E10-9D1C265B31BC}"/>
                  </a:ext>
                </a:extLst>
              </p:cNvPr>
              <p:cNvCxnSpPr>
                <a:endCxn id="11" idx="1"/>
              </p:cNvCxnSpPr>
              <p:nvPr userDrawn="1"/>
            </p:nvCxnSpPr>
            <p:spPr>
              <a:xfrm flipV="1">
                <a:off x="3491882" y="1339984"/>
                <a:ext cx="413470" cy="1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2F100539-3FAA-4D4D-9C0B-5491C187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6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유한체</a:t>
            </a:r>
            <a:r>
              <a:rPr lang="ko-KR" altLang="en-US" dirty="0"/>
              <a:t> 연산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C58BE9A-A640-4802-883D-55021222EB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8073" y="2339303"/>
            <a:ext cx="6591110" cy="58418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95912-0E46-4795-BF2A-E9F34FB4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A7274-2607-4610-98D1-C302EEA5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55" y="2970222"/>
            <a:ext cx="5321147" cy="1841447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D1B5923-D159-4279-ACA3-0AD2952C6D61}"/>
              </a:ext>
            </a:extLst>
          </p:cNvPr>
          <p:cNvSpPr txBox="1">
            <a:spLocks/>
          </p:cNvSpPr>
          <p:nvPr/>
        </p:nvSpPr>
        <p:spPr>
          <a:xfrm>
            <a:off x="324880" y="1197389"/>
            <a:ext cx="7993062" cy="35131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GF(2^8)</a:t>
            </a:r>
            <a:r>
              <a:rPr lang="ko-KR" altLang="en-US" sz="1400" dirty="0"/>
              <a:t>안에서의 곱셈 연산 수행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0D6DC6-F199-4E04-99AF-20168A7B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01" y="1525538"/>
            <a:ext cx="5820598" cy="7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입력과 일반적인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sz="1400" dirty="0" err="1"/>
              <a:t>평문</a:t>
            </a:r>
            <a:r>
              <a:rPr lang="en-US" altLang="ko-KR" sz="1400" dirty="0"/>
              <a:t>: 16byte (128 bits)</a:t>
            </a:r>
          </a:p>
          <a:p>
            <a:r>
              <a:rPr lang="ko-KR" altLang="en-US" sz="1400" dirty="0"/>
              <a:t>블록은 </a:t>
            </a:r>
            <a:r>
              <a:rPr lang="en-US" altLang="ko-KR" sz="1400" dirty="0"/>
              <a:t>4 * 4</a:t>
            </a:r>
            <a:r>
              <a:rPr lang="ko-KR" altLang="en-US" sz="1400" dirty="0"/>
              <a:t>바이트 행렬 </a:t>
            </a:r>
            <a:r>
              <a:rPr lang="en-US" altLang="ko-KR" sz="1400" dirty="0"/>
              <a:t>(1 word = 4 byte)</a:t>
            </a:r>
          </a:p>
          <a:p>
            <a:r>
              <a:rPr lang="ko-KR" altLang="en-US" sz="1400" dirty="0"/>
              <a:t>키</a:t>
            </a:r>
            <a:r>
              <a:rPr lang="en-US" altLang="ko-KR" sz="1400" dirty="0"/>
              <a:t>: 16/24/32 bytes(AES-128/AES-192/AES-256 bits)</a:t>
            </a:r>
          </a:p>
          <a:p>
            <a:r>
              <a:rPr lang="ko-KR" altLang="en-US" sz="1400" dirty="0"/>
              <a:t>키 확장을 통해 라운드에 들어갈 키를 늘림 </a:t>
            </a:r>
            <a:r>
              <a:rPr lang="en-US" altLang="ko-KR" sz="1400" dirty="0"/>
              <a:t>ex&gt;16byte-&gt; 44byte </a:t>
            </a:r>
            <a:endParaRPr lang="ko-KR" altLang="en-US" sz="14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8620A84-559A-4F84-8A09-E53D9BC3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08B65C-C20C-4A8C-844F-3477AF0C5C52}"/>
              </a:ext>
            </a:extLst>
          </p:cNvPr>
          <p:cNvGrpSpPr/>
          <p:nvPr/>
        </p:nvGrpSpPr>
        <p:grpSpPr>
          <a:xfrm>
            <a:off x="5940152" y="1237506"/>
            <a:ext cx="2592288" cy="3713080"/>
            <a:chOff x="5796136" y="1197389"/>
            <a:chExt cx="2742744" cy="39285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F31223-673F-4730-8158-41E433B6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1197389"/>
              <a:ext cx="2742744" cy="36654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EAE554-0743-4118-92FB-69A4EE83493D}"/>
                </a:ext>
              </a:extLst>
            </p:cNvPr>
            <p:cNvSpPr/>
            <p:nvPr/>
          </p:nvSpPr>
          <p:spPr>
            <a:xfrm>
              <a:off x="6373861" y="4849182"/>
              <a:ext cx="1828672" cy="2767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그림 </a:t>
              </a:r>
              <a:r>
                <a:rPr lang="en-US" altLang="ko-KR" sz="1100" dirty="0"/>
                <a:t>4] AES </a:t>
              </a:r>
              <a:r>
                <a:rPr lang="ko-KR" altLang="en-US" sz="1100" dirty="0"/>
                <a:t>암호화 과정</a:t>
              </a:r>
              <a:endParaRPr lang="ko-KR" altLang="en-US" sz="1400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5BB3F-C617-4CF6-90B6-6C236FF3973B}"/>
              </a:ext>
            </a:extLst>
          </p:cNvPr>
          <p:cNvSpPr/>
          <p:nvPr/>
        </p:nvSpPr>
        <p:spPr>
          <a:xfrm>
            <a:off x="5940152" y="1237506"/>
            <a:ext cx="1080120" cy="470148"/>
          </a:xfrm>
          <a:prstGeom prst="rect">
            <a:avLst/>
          </a:prstGeom>
          <a:noFill/>
          <a:ln w="19050">
            <a:solidFill>
              <a:srgbClr val="F214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B5EC01-6F74-4603-8354-548F146F017C}"/>
              </a:ext>
            </a:extLst>
          </p:cNvPr>
          <p:cNvGrpSpPr/>
          <p:nvPr/>
        </p:nvGrpSpPr>
        <p:grpSpPr>
          <a:xfrm>
            <a:off x="3302842" y="3448311"/>
            <a:ext cx="2510435" cy="1440885"/>
            <a:chOff x="3223152" y="2983148"/>
            <a:chExt cx="2698530" cy="18575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1463D3-EBEF-4ECF-A0C5-62298C7A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0294" y="2983148"/>
              <a:ext cx="1713992" cy="15202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ADC52E-D456-4632-A844-23F442D5C7C6}"/>
                </a:ext>
              </a:extLst>
            </p:cNvPr>
            <p:cNvSpPr/>
            <p:nvPr/>
          </p:nvSpPr>
          <p:spPr>
            <a:xfrm>
              <a:off x="3223152" y="4503434"/>
              <a:ext cx="2698530" cy="337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[</a:t>
              </a:r>
              <a:r>
                <a:rPr lang="ko-KR" altLang="en-US" sz="1100" dirty="0"/>
                <a:t>그림 </a:t>
              </a:r>
              <a:r>
                <a:rPr lang="en-US" altLang="ko-KR" sz="1100" dirty="0"/>
                <a:t>3] AES </a:t>
              </a:r>
              <a:r>
                <a:rPr lang="ko-KR" altLang="en-US" sz="1100" dirty="0"/>
                <a:t>키 길이에 따른 라운드 수</a:t>
              </a:r>
              <a:endParaRPr lang="ko-KR" altLang="en-US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27FC18-018E-4346-BD51-849FBDC6933A}"/>
              </a:ext>
            </a:extLst>
          </p:cNvPr>
          <p:cNvGrpSpPr/>
          <p:nvPr/>
        </p:nvGrpSpPr>
        <p:grpSpPr>
          <a:xfrm>
            <a:off x="415192" y="3612926"/>
            <a:ext cx="2677522" cy="1280956"/>
            <a:chOff x="2723735" y="3466151"/>
            <a:chExt cx="2698751" cy="12911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4C307CD-4B73-46B9-AF66-72B7BE9CA65C}"/>
                </a:ext>
              </a:extLst>
            </p:cNvPr>
            <p:cNvGrpSpPr/>
            <p:nvPr/>
          </p:nvGrpSpPr>
          <p:grpSpPr>
            <a:xfrm>
              <a:off x="2723735" y="3466151"/>
              <a:ext cx="2698751" cy="1291112"/>
              <a:chOff x="2839863" y="3058639"/>
              <a:chExt cx="2698751" cy="1291112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4C2A679-90F9-467F-879F-104FD4B3660E}"/>
                  </a:ext>
                </a:extLst>
              </p:cNvPr>
              <p:cNvGrpSpPr/>
              <p:nvPr/>
            </p:nvGrpSpPr>
            <p:grpSpPr>
              <a:xfrm>
                <a:off x="2839863" y="3058639"/>
                <a:ext cx="2698751" cy="1009650"/>
                <a:chOff x="2997390" y="3023414"/>
                <a:chExt cx="2698751" cy="1009650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40B92C4A-D34B-4602-AE07-0B536060F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7390" y="3327007"/>
                  <a:ext cx="1571625" cy="695325"/>
                </a:xfrm>
                <a:prstGeom prst="rect">
                  <a:avLst/>
                </a:prstGeom>
                <a:ln w="28575">
                  <a:noFill/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766466ED-2BC9-4AF5-AA8D-547294ECD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5041" y="3023414"/>
                  <a:ext cx="1181100" cy="1009650"/>
                </a:xfrm>
                <a:prstGeom prst="rect">
                  <a:avLst/>
                </a:prstGeom>
                <a:ln w="28575">
                  <a:noFill/>
                </a:ln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A6E4CB4-1A52-4053-99E7-134E6D0E9BE5}"/>
                  </a:ext>
                </a:extLst>
              </p:cNvPr>
              <p:cNvSpPr/>
              <p:nvPr/>
            </p:nvSpPr>
            <p:spPr>
              <a:xfrm>
                <a:off x="3244023" y="4088141"/>
                <a:ext cx="2044149" cy="261610"/>
              </a:xfrm>
              <a:prstGeom prst="rect">
                <a:avLst/>
              </a:prstGeom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/>
                  <a:t>[</a:t>
                </a:r>
                <a:r>
                  <a:rPr lang="ko-KR" altLang="en-US" sz="1100" dirty="0"/>
                  <a:t>그림 </a:t>
                </a:r>
                <a:r>
                  <a:rPr lang="en-US" altLang="ko-KR" sz="1100" dirty="0"/>
                  <a:t>2] AES </a:t>
                </a:r>
                <a:r>
                  <a:rPr lang="ko-KR" altLang="en-US" sz="1100" dirty="0"/>
                  <a:t>암호화 연산 </a:t>
                </a:r>
                <a:r>
                  <a:rPr lang="en-US" altLang="ko-KR" sz="1100" dirty="0"/>
                  <a:t>(</a:t>
                </a:r>
                <a:r>
                  <a:rPr lang="en-US" altLang="ko-KR" sz="1100" dirty="0" err="1"/>
                  <a:t>xor</a:t>
                </a:r>
                <a:r>
                  <a:rPr lang="en-US" altLang="ko-KR" sz="1100" dirty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F3837B-BB3D-448C-8FBE-37C58F1DEB45}"/>
                </a:ext>
              </a:extLst>
            </p:cNvPr>
            <p:cNvSpPr/>
            <p:nvPr/>
          </p:nvSpPr>
          <p:spPr>
            <a:xfrm>
              <a:off x="3667929" y="3884640"/>
              <a:ext cx="141250" cy="468297"/>
            </a:xfrm>
            <a:prstGeom prst="rect">
              <a:avLst/>
            </a:prstGeom>
            <a:noFill/>
            <a:ln w="28575">
              <a:solidFill>
                <a:srgbClr val="F214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52FB9E-4B27-47A2-AB7D-19E51856B958}"/>
                </a:ext>
              </a:extLst>
            </p:cNvPr>
            <p:cNvSpPr/>
            <p:nvPr/>
          </p:nvSpPr>
          <p:spPr>
            <a:xfrm>
              <a:off x="4572000" y="3907780"/>
              <a:ext cx="137711" cy="464170"/>
            </a:xfrm>
            <a:prstGeom prst="rect">
              <a:avLst/>
            </a:prstGeom>
            <a:noFill/>
            <a:ln w="28575">
              <a:solidFill>
                <a:srgbClr val="F214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018B06-8487-43C5-899D-9DB1B7B25D7C}"/>
              </a:ext>
            </a:extLst>
          </p:cNvPr>
          <p:cNvGrpSpPr/>
          <p:nvPr/>
        </p:nvGrpSpPr>
        <p:grpSpPr>
          <a:xfrm>
            <a:off x="611561" y="2410746"/>
            <a:ext cx="2016224" cy="1136971"/>
            <a:chOff x="3233806" y="1290762"/>
            <a:chExt cx="2016224" cy="12803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FE16433-D3BB-4322-BA33-62F83F139DC7}"/>
                </a:ext>
              </a:extLst>
            </p:cNvPr>
            <p:cNvGrpSpPr/>
            <p:nvPr/>
          </p:nvGrpSpPr>
          <p:grpSpPr>
            <a:xfrm>
              <a:off x="3233806" y="1290762"/>
              <a:ext cx="2016224" cy="1280361"/>
              <a:chOff x="1115615" y="1644087"/>
              <a:chExt cx="2448272" cy="1604553"/>
            </a:xfrm>
          </p:grpSpPr>
          <p:pic>
            <p:nvPicPr>
              <p:cNvPr id="7" name="그림 6" descr="스크린샷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CE1D71BA-BD2F-492F-A836-FE1158404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615" y="1644087"/>
                <a:ext cx="2448272" cy="1279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2031B69-0101-4CE9-8A51-643978F07568}"/>
                  </a:ext>
                </a:extLst>
              </p:cNvPr>
              <p:cNvSpPr/>
              <p:nvPr/>
            </p:nvSpPr>
            <p:spPr>
              <a:xfrm>
                <a:off x="1318534" y="2920790"/>
                <a:ext cx="2139598" cy="327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/>
                  <a:t>[</a:t>
                </a:r>
                <a:r>
                  <a:rPr lang="ko-KR" altLang="en-US" sz="1100" dirty="0"/>
                  <a:t>그림 </a:t>
                </a:r>
                <a:r>
                  <a:rPr lang="en-US" altLang="ko-KR" sz="1100" dirty="0"/>
                  <a:t>1] </a:t>
                </a:r>
                <a:r>
                  <a:rPr lang="ko-KR" altLang="en-US" sz="1100" dirty="0"/>
                  <a:t>입력 </a:t>
                </a:r>
                <a:r>
                  <a:rPr lang="en-US" altLang="ko-KR" sz="1100" dirty="0"/>
                  <a:t>&amp; </a:t>
                </a:r>
                <a:r>
                  <a:rPr lang="ko-KR" altLang="en-US" sz="1100" dirty="0"/>
                  <a:t>출력 형태</a:t>
                </a:r>
                <a:endParaRPr lang="ko-KR" altLang="en-US" sz="1400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5431A1-6576-4F47-93C4-FB94EADD0CD5}"/>
                </a:ext>
              </a:extLst>
            </p:cNvPr>
            <p:cNvSpPr/>
            <p:nvPr/>
          </p:nvSpPr>
          <p:spPr>
            <a:xfrm>
              <a:off x="4067944" y="1833750"/>
              <a:ext cx="130310" cy="449968"/>
            </a:xfrm>
            <a:prstGeom prst="rect">
              <a:avLst/>
            </a:prstGeom>
            <a:noFill/>
            <a:ln w="28575">
              <a:solidFill>
                <a:srgbClr val="F214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79A9DE0-A84E-45DA-B6F2-81EC783EF4CC}"/>
                </a:ext>
              </a:extLst>
            </p:cNvPr>
            <p:cNvSpPr/>
            <p:nvPr/>
          </p:nvSpPr>
          <p:spPr>
            <a:xfrm>
              <a:off x="3433578" y="1545718"/>
              <a:ext cx="418342" cy="133143"/>
            </a:xfrm>
            <a:prstGeom prst="rect">
              <a:avLst/>
            </a:prstGeom>
            <a:noFill/>
            <a:ln w="28575">
              <a:solidFill>
                <a:srgbClr val="F214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420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의 특징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5543264" cy="3513138"/>
          </a:xfrm>
        </p:spPr>
        <p:txBody>
          <a:bodyPr/>
          <a:lstStyle/>
          <a:p>
            <a:r>
              <a:rPr lang="en-US" altLang="ko-KR" sz="1200" dirty="0">
                <a:solidFill>
                  <a:schemeClr val="tx2"/>
                </a:solidFill>
              </a:rPr>
              <a:t> Feistel </a:t>
            </a:r>
            <a:r>
              <a:rPr lang="ko-KR" altLang="en-US" sz="1200" dirty="0">
                <a:solidFill>
                  <a:schemeClr val="tx2"/>
                </a:solidFill>
              </a:rPr>
              <a:t>구조를 사용하지 않음</a:t>
            </a:r>
            <a:endParaRPr lang="en-US" altLang="ko-KR" sz="1200" dirty="0">
              <a:solidFill>
                <a:schemeClr val="tx2"/>
              </a:solidFill>
            </a:endParaRPr>
          </a:p>
          <a:p>
            <a:r>
              <a:rPr lang="ko-KR" altLang="en-US" sz="1200" dirty="0">
                <a:solidFill>
                  <a:schemeClr val="tx2"/>
                </a:solidFill>
              </a:rPr>
              <a:t>라운드 키 추가에서만 유일하게 키 값을 사용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lvl="1"/>
            <a:r>
              <a:rPr lang="ko-KR" altLang="en-US" sz="1100" dirty="0">
                <a:solidFill>
                  <a:schemeClr val="tx2"/>
                </a:solidFill>
              </a:rPr>
              <a:t>처음과 마지막에 적용되는 각 단계는 키에 대한 내용을 몰라도 역으로 갈수 있음</a:t>
            </a:r>
            <a:r>
              <a:rPr lang="en-US" altLang="ko-KR" sz="1100" dirty="0">
                <a:solidFill>
                  <a:schemeClr val="tx2"/>
                </a:solidFill>
              </a:rPr>
              <a:t>(?) </a:t>
            </a:r>
            <a:r>
              <a:rPr lang="ko-KR" altLang="en-US" sz="1100" dirty="0">
                <a:solidFill>
                  <a:schemeClr val="tx2"/>
                </a:solidFill>
              </a:rPr>
              <a:t>따라서 더 이상의 보안성이 추가되지 않음</a:t>
            </a:r>
            <a:r>
              <a:rPr lang="en-US" altLang="ko-KR" sz="1100" dirty="0">
                <a:solidFill>
                  <a:schemeClr val="tx2"/>
                </a:solidFill>
              </a:rPr>
              <a:t>(?)</a:t>
            </a:r>
          </a:p>
          <a:p>
            <a:r>
              <a:rPr lang="ko-KR" altLang="en-US" sz="1200" dirty="0">
                <a:solidFill>
                  <a:schemeClr val="tx2"/>
                </a:solidFill>
              </a:rPr>
              <a:t>라운드 키 추가 단계 </a:t>
            </a:r>
            <a:r>
              <a:rPr lang="en-US" altLang="ko-KR" sz="1200" dirty="0">
                <a:solidFill>
                  <a:schemeClr val="tx2"/>
                </a:solidFill>
              </a:rPr>
              <a:t>– </a:t>
            </a:r>
            <a:r>
              <a:rPr lang="ko-KR" altLang="en-US" sz="1200" dirty="0">
                <a:solidFill>
                  <a:schemeClr val="tx2"/>
                </a:solidFill>
              </a:rPr>
              <a:t>단순 </a:t>
            </a:r>
            <a:r>
              <a:rPr lang="en-US" altLang="ko-KR" sz="1200" dirty="0">
                <a:solidFill>
                  <a:schemeClr val="tx2"/>
                </a:solidFill>
              </a:rPr>
              <a:t>XOR </a:t>
            </a:r>
            <a:r>
              <a:rPr lang="ko-KR" altLang="en-US" sz="1200" dirty="0">
                <a:solidFill>
                  <a:schemeClr val="tx2"/>
                </a:solidFill>
              </a:rPr>
              <a:t>연산</a:t>
            </a:r>
            <a:endParaRPr lang="en-US" altLang="ko-KR" sz="1200" dirty="0">
              <a:solidFill>
                <a:schemeClr val="tx2"/>
              </a:solidFill>
            </a:endParaRPr>
          </a:p>
          <a:p>
            <a:r>
              <a:rPr lang="ko-KR" altLang="en-US" sz="1200" dirty="0">
                <a:solidFill>
                  <a:schemeClr val="tx2"/>
                </a:solidFill>
              </a:rPr>
              <a:t>바이트 치환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행 이동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열 혼합 </a:t>
            </a:r>
            <a:r>
              <a:rPr lang="en-US" altLang="ko-KR" sz="1200" dirty="0">
                <a:solidFill>
                  <a:schemeClr val="tx2"/>
                </a:solidFill>
              </a:rPr>
              <a:t>– </a:t>
            </a:r>
            <a:r>
              <a:rPr lang="ko-KR" altLang="en-US" sz="1200" dirty="0">
                <a:solidFill>
                  <a:schemeClr val="tx2"/>
                </a:solidFill>
              </a:rPr>
              <a:t>혼돈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확산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비선형</a:t>
            </a:r>
            <a:r>
              <a:rPr lang="en-US" altLang="ko-KR" sz="1200" dirty="0">
                <a:solidFill>
                  <a:schemeClr val="tx2"/>
                </a:solidFill>
              </a:rPr>
              <a:t>(?)</a:t>
            </a:r>
            <a:r>
              <a:rPr lang="ko-KR" altLang="en-US" sz="1200" dirty="0">
                <a:solidFill>
                  <a:schemeClr val="tx2"/>
                </a:solidFill>
              </a:rPr>
              <a:t> 제공</a:t>
            </a:r>
            <a:endParaRPr lang="en-US" altLang="ko-KR" sz="1200" dirty="0">
              <a:solidFill>
                <a:schemeClr val="tx2"/>
              </a:solidFill>
            </a:endParaRPr>
          </a:p>
          <a:p>
            <a:r>
              <a:rPr lang="ko-KR" altLang="en-US" sz="1200" dirty="0">
                <a:solidFill>
                  <a:schemeClr val="tx2"/>
                </a:solidFill>
              </a:rPr>
              <a:t>복호화 알고리즘은 키 역순으로 사용</a:t>
            </a:r>
            <a:r>
              <a:rPr lang="en-US" altLang="ko-KR" sz="1200" dirty="0">
                <a:solidFill>
                  <a:schemeClr val="tx2"/>
                </a:solidFill>
              </a:rPr>
              <a:t>, </a:t>
            </a:r>
            <a:r>
              <a:rPr lang="ko-KR" altLang="en-US" sz="1200" dirty="0">
                <a:solidFill>
                  <a:schemeClr val="tx2"/>
                </a:solidFill>
              </a:rPr>
              <a:t>암호화 </a:t>
            </a:r>
            <a:endParaRPr lang="en-US" altLang="ko-KR" sz="1200" dirty="0">
              <a:solidFill>
                <a:schemeClr val="tx2"/>
              </a:solidFill>
            </a:endParaRPr>
          </a:p>
          <a:p>
            <a:r>
              <a:rPr lang="ko-KR" altLang="en-US" sz="1200" dirty="0">
                <a:solidFill>
                  <a:schemeClr val="tx2"/>
                </a:solidFill>
              </a:rPr>
              <a:t>암호화와 복호화 모두 마지막 라운드는 </a:t>
            </a:r>
            <a:r>
              <a:rPr lang="en-US" altLang="ko-KR" sz="1200" dirty="0">
                <a:solidFill>
                  <a:schemeClr val="tx2"/>
                </a:solidFill>
              </a:rPr>
              <a:t>3</a:t>
            </a:r>
            <a:r>
              <a:rPr lang="ko-KR" altLang="en-US" sz="1200" dirty="0">
                <a:solidFill>
                  <a:schemeClr val="tx2"/>
                </a:solidFill>
              </a:rPr>
              <a:t>단계만으로 구성</a:t>
            </a:r>
            <a:r>
              <a:rPr lang="en-US" altLang="ko-KR" sz="1200" dirty="0">
                <a:solidFill>
                  <a:schemeClr val="tx2"/>
                </a:solidFill>
              </a:rPr>
              <a:t>=&gt;</a:t>
            </a:r>
            <a:r>
              <a:rPr lang="ko-KR" altLang="en-US" sz="1200" dirty="0">
                <a:solidFill>
                  <a:schemeClr val="tx2"/>
                </a:solidFill>
              </a:rPr>
              <a:t>암호화의 역이 가능하기 하기 위해 필요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8620A84-559A-4F84-8A09-E53D9BC3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ECB3F-A733-4534-B919-DDD359E3756F}"/>
              </a:ext>
            </a:extLst>
          </p:cNvPr>
          <p:cNvSpPr txBox="1"/>
          <p:nvPr/>
        </p:nvSpPr>
        <p:spPr>
          <a:xfrm>
            <a:off x="66328" y="3946111"/>
            <a:ext cx="6089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/>
              <a:t>바이트 치환 변환</a:t>
            </a:r>
            <a:r>
              <a:rPr lang="en-US" altLang="ko-KR" sz="1200" dirty="0"/>
              <a:t>(Sub byte): S-Box (</a:t>
            </a:r>
            <a:r>
              <a:rPr lang="ko-KR" altLang="en-US" sz="1200" dirty="0"/>
              <a:t>바이트 대 바이트 치환 </a:t>
            </a:r>
            <a:r>
              <a:rPr lang="en-US" altLang="ko-KR" sz="1200" dirty="0"/>
              <a:t>: </a:t>
            </a:r>
            <a:r>
              <a:rPr lang="ko-KR" altLang="en-US" sz="1200" dirty="0"/>
              <a:t>숫자 바꾸기</a:t>
            </a:r>
            <a:r>
              <a:rPr lang="en-US" altLang="ko-KR" sz="12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행 이동</a:t>
            </a:r>
            <a:r>
              <a:rPr lang="en-US" altLang="ko-KR" sz="1200" dirty="0"/>
              <a:t>(Shift row): </a:t>
            </a:r>
            <a:r>
              <a:rPr lang="ko-KR" altLang="en-US" sz="1200" dirty="0"/>
              <a:t>행렬의 행 이동</a:t>
            </a:r>
            <a:r>
              <a:rPr lang="en-US" altLang="ko-KR" sz="1200" dirty="0"/>
              <a:t>(</a:t>
            </a:r>
            <a:r>
              <a:rPr lang="ko-KR" altLang="en-US" sz="1200" dirty="0"/>
              <a:t>순열</a:t>
            </a:r>
            <a:r>
              <a:rPr lang="en-US" altLang="ko-KR" sz="12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열 혼합</a:t>
            </a:r>
            <a:r>
              <a:rPr lang="en-US" altLang="ko-KR" sz="1200" dirty="0"/>
              <a:t>(Mix</a:t>
            </a:r>
            <a:r>
              <a:rPr lang="ko-KR" altLang="en-US" sz="1200" dirty="0"/>
              <a:t> </a:t>
            </a:r>
            <a:r>
              <a:rPr lang="en-US" altLang="ko-KR" sz="1200" dirty="0"/>
              <a:t>Columns) : GF(2^8)</a:t>
            </a:r>
            <a:r>
              <a:rPr lang="ko-KR" altLang="en-US" sz="1200" dirty="0"/>
              <a:t>을 이용한 치환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b="1" dirty="0"/>
              <a:t>라운드 키 더하기 </a:t>
            </a:r>
            <a:r>
              <a:rPr lang="en-US" altLang="ko-KR" sz="1200" dirty="0"/>
              <a:t>(Add round key): </a:t>
            </a:r>
            <a:r>
              <a:rPr lang="ko-KR" altLang="en-US" sz="1200" dirty="0"/>
              <a:t>현재 블록과 확장된 키의 일부로 단순 비트 </a:t>
            </a:r>
            <a:r>
              <a:rPr lang="en-US" altLang="ko-KR" sz="1200" dirty="0" err="1"/>
              <a:t>xor</a:t>
            </a:r>
            <a:endParaRPr lang="en-US" altLang="ko-KR" sz="1200" dirty="0"/>
          </a:p>
          <a:p>
            <a:r>
              <a:rPr lang="en-US" altLang="ko-KR" sz="1200" dirty="0"/>
              <a:t>      (</a:t>
            </a:r>
            <a:r>
              <a:rPr lang="ko-KR" altLang="en-US" sz="1200" dirty="0"/>
              <a:t>치환</a:t>
            </a:r>
            <a:r>
              <a:rPr lang="en-US" altLang="ko-KR" sz="1200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05E167-BB80-40F1-B3AD-E466B69B56E7}"/>
              </a:ext>
            </a:extLst>
          </p:cNvPr>
          <p:cNvGrpSpPr/>
          <p:nvPr/>
        </p:nvGrpSpPr>
        <p:grpSpPr>
          <a:xfrm>
            <a:off x="6012160" y="1237506"/>
            <a:ext cx="2761272" cy="3793676"/>
            <a:chOff x="6012160" y="1219047"/>
            <a:chExt cx="2646736" cy="363631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5BAF2D9-B544-4E39-8871-8D0B2556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219047"/>
              <a:ext cx="2646736" cy="33593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4655F0-7E0F-42F4-80BC-FDE94C95C56E}"/>
                </a:ext>
              </a:extLst>
            </p:cNvPr>
            <p:cNvSpPr txBox="1"/>
            <p:nvPr/>
          </p:nvSpPr>
          <p:spPr>
            <a:xfrm>
              <a:off x="6306006" y="4578364"/>
              <a:ext cx="2152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</a:t>
              </a:r>
              <a:r>
                <a:rPr lang="ko-KR" altLang="en-US" sz="1200" dirty="0"/>
                <a:t>그림</a:t>
              </a:r>
              <a:r>
                <a:rPr lang="en-US" altLang="ko-KR" sz="1200" dirty="0"/>
                <a:t>1] AES </a:t>
              </a:r>
              <a:r>
                <a:rPr lang="ko-KR" altLang="en-US" sz="1200" dirty="0"/>
                <a:t>암호화 및 복호화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0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치환</a:t>
            </a:r>
            <a:r>
              <a:rPr lang="en-US" altLang="ko-KR" dirty="0"/>
              <a:t>, </a:t>
            </a:r>
            <a:r>
              <a:rPr lang="ko-KR" altLang="en-US" dirty="0"/>
              <a:t>순열</a:t>
            </a:r>
            <a:r>
              <a:rPr lang="en-US" altLang="ko-KR" dirty="0"/>
              <a:t>, </a:t>
            </a:r>
            <a:r>
              <a:rPr lang="ko-KR" altLang="en-US" dirty="0"/>
              <a:t>혼돈</a:t>
            </a:r>
            <a:r>
              <a:rPr lang="en-US" altLang="ko-KR" dirty="0"/>
              <a:t>, </a:t>
            </a:r>
            <a:r>
              <a:rPr lang="ko-KR" altLang="en-US" dirty="0"/>
              <a:t>확산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BC5DB2-E069-46D1-8ADC-D8A88F160C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8495592" cy="3513138"/>
          </a:xfrm>
        </p:spPr>
        <p:txBody>
          <a:bodyPr/>
          <a:lstStyle/>
          <a:p>
            <a:r>
              <a:rPr lang="ko-KR" altLang="en-US" sz="1200" dirty="0">
                <a:solidFill>
                  <a:srgbClr val="FF0000"/>
                </a:solidFill>
              </a:rPr>
              <a:t>치환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평문의</a:t>
            </a:r>
            <a:r>
              <a:rPr lang="ko-KR" altLang="en-US" sz="1200" dirty="0"/>
              <a:t> 각 원소 또는 원소의 그룹을 다른 원소에 사상시키는 것 </a:t>
            </a:r>
            <a:r>
              <a:rPr lang="en-US" altLang="ko-KR" sz="1200" dirty="0"/>
              <a:t>(</a:t>
            </a:r>
            <a:r>
              <a:rPr lang="ko-KR" altLang="en-US" sz="1200" dirty="0"/>
              <a:t>외부 참조가 필요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순열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평문</a:t>
            </a:r>
            <a:r>
              <a:rPr lang="ko-KR" altLang="en-US" sz="1200" dirty="0"/>
              <a:t> 원소의 순서는 순열의 순서대로 재배치된다</a:t>
            </a:r>
            <a:r>
              <a:rPr lang="en-US" altLang="ko-KR" sz="1200" dirty="0"/>
              <a:t>. (</a:t>
            </a:r>
            <a:r>
              <a:rPr lang="ko-KR" altLang="en-US" sz="1200" dirty="0"/>
              <a:t>그냥 안에서 순서만 </a:t>
            </a:r>
            <a:r>
              <a:rPr lang="ko-KR" altLang="en-US" sz="1200" dirty="0" err="1"/>
              <a:t>섞는거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혼돈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:</a:t>
            </a:r>
            <a:r>
              <a:rPr lang="ko-KR" altLang="en-US" sz="1200" dirty="0">
                <a:solidFill>
                  <a:srgbClr val="666666"/>
                </a:solidFill>
                <a:latin typeface="se-nanumgothic"/>
              </a:rPr>
              <a:t> </a:t>
            </a:r>
            <a:r>
              <a:rPr lang="ko-KR" altLang="en-US" sz="1200" dirty="0" err="1">
                <a:solidFill>
                  <a:srgbClr val="666666"/>
                </a:solidFill>
                <a:latin typeface="se-nanumgothic"/>
              </a:rPr>
              <a:t>평문과</a:t>
            </a:r>
            <a:r>
              <a:rPr lang="ko-KR" altLang="en-US" sz="1200" dirty="0">
                <a:solidFill>
                  <a:srgbClr val="666666"/>
                </a:solidFill>
                <a:latin typeface="se-nanumgothic"/>
              </a:rPr>
              <a:t> 암호문과의 상관 관계를 숨기는 것을 말하며 암호문과 </a:t>
            </a:r>
            <a:r>
              <a:rPr lang="ko-KR" altLang="en-US" sz="1200" dirty="0" err="1">
                <a:solidFill>
                  <a:srgbClr val="666666"/>
                </a:solidFill>
                <a:latin typeface="se-nanumgothic"/>
              </a:rPr>
              <a:t>암호키간의</a:t>
            </a:r>
            <a:r>
              <a:rPr lang="ko-KR" altLang="en-US" sz="1200" dirty="0">
                <a:solidFill>
                  <a:srgbClr val="666666"/>
                </a:solidFill>
                <a:latin typeface="se-nanumgothic"/>
              </a:rPr>
              <a:t> 관계를 알기 어렵게 </a:t>
            </a:r>
            <a:r>
              <a:rPr lang="ko-KR" altLang="en-US" sz="1200" dirty="0" err="1">
                <a:solidFill>
                  <a:srgbClr val="666666"/>
                </a:solidFill>
                <a:latin typeface="se-nanumgothic"/>
              </a:rPr>
              <a:t>만듬</a:t>
            </a:r>
            <a:endParaRPr lang="en-US" altLang="ko-KR" sz="1200" dirty="0">
              <a:solidFill>
                <a:srgbClr val="666666"/>
              </a:solidFill>
              <a:latin typeface="se-nanumgothic"/>
            </a:endParaRPr>
          </a:p>
          <a:p>
            <a:pPr lvl="1"/>
            <a:r>
              <a:rPr lang="ko-KR" altLang="en-US" sz="1200" dirty="0"/>
              <a:t> </a:t>
            </a:r>
            <a:r>
              <a:rPr lang="en-US" altLang="ko-KR" sz="1200" dirty="0"/>
              <a:t>0x0000</a:t>
            </a:r>
            <a:r>
              <a:rPr lang="ko-KR" altLang="en-US" sz="1200" dirty="0"/>
              <a:t>을 암호화 했더니 </a:t>
            </a:r>
            <a:r>
              <a:rPr lang="en-US" altLang="ko-KR" sz="1200" dirty="0"/>
              <a:t>0xFFFF</a:t>
            </a:r>
            <a:r>
              <a:rPr lang="ko-KR" altLang="en-US" sz="1200" dirty="0"/>
              <a:t>가 나왔다</a:t>
            </a:r>
            <a:r>
              <a:rPr lang="en-US" altLang="ko-KR" sz="1200" dirty="0"/>
              <a:t>, </a:t>
            </a:r>
            <a:r>
              <a:rPr lang="ko-KR" altLang="en-US" sz="1200" dirty="0"/>
              <a:t>그래서 </a:t>
            </a:r>
            <a:r>
              <a:rPr lang="en-US" altLang="ko-KR" sz="1200" dirty="0"/>
              <a:t>0x0001</a:t>
            </a:r>
            <a:r>
              <a:rPr lang="ko-KR" altLang="en-US" sz="1200" dirty="0"/>
              <a:t>을 암호화 했더니 </a:t>
            </a:r>
            <a:r>
              <a:rPr lang="en-US" altLang="ko-KR" sz="1200" dirty="0"/>
              <a:t>0xFFFE </a:t>
            </a:r>
            <a:r>
              <a:rPr lang="ko-KR" altLang="en-US" sz="1200" dirty="0"/>
              <a:t>가 나왔다 </a:t>
            </a:r>
            <a:r>
              <a:rPr lang="en-US" altLang="ko-KR" sz="1200" dirty="0"/>
              <a:t>... </a:t>
            </a:r>
            <a:r>
              <a:rPr lang="ko-KR" altLang="en-US" sz="1200" dirty="0" err="1"/>
              <a:t>이런식으로</a:t>
            </a:r>
            <a:r>
              <a:rPr lang="ko-KR" altLang="en-US" sz="1200" dirty="0"/>
              <a:t> 되면 안됨</a:t>
            </a:r>
          </a:p>
          <a:p>
            <a:pPr lvl="1"/>
            <a:r>
              <a:rPr lang="en-US" altLang="ko-KR" sz="1200" dirty="0"/>
              <a:t>0x0000</a:t>
            </a:r>
            <a:r>
              <a:rPr lang="ko-KR" altLang="en-US" sz="1200" dirty="0"/>
              <a:t>을 암호화 했더니 </a:t>
            </a:r>
            <a:r>
              <a:rPr lang="en-US" altLang="ko-KR" sz="1200" dirty="0"/>
              <a:t>0xFFFF</a:t>
            </a:r>
            <a:r>
              <a:rPr lang="ko-KR" altLang="en-US" sz="1200" dirty="0"/>
              <a:t>가 나왔다</a:t>
            </a:r>
            <a:r>
              <a:rPr lang="en-US" altLang="ko-KR" sz="1200" dirty="0"/>
              <a:t>, </a:t>
            </a:r>
            <a:r>
              <a:rPr lang="ko-KR" altLang="en-US" sz="1200" dirty="0"/>
              <a:t>그래서 </a:t>
            </a:r>
            <a:r>
              <a:rPr lang="en-US" altLang="ko-KR" sz="1200" dirty="0"/>
              <a:t>0x0001</a:t>
            </a:r>
            <a:r>
              <a:rPr lang="ko-KR" altLang="en-US" sz="1200" dirty="0"/>
              <a:t>을 암호화 했더니 </a:t>
            </a:r>
            <a:r>
              <a:rPr lang="en-US" altLang="ko-KR" sz="1200" dirty="0"/>
              <a:t>0x4F9B </a:t>
            </a:r>
            <a:r>
              <a:rPr lang="ko-KR" altLang="en-US" sz="1200" dirty="0"/>
              <a:t>가 나왔다 </a:t>
            </a:r>
            <a:r>
              <a:rPr lang="en-US" altLang="ko-KR" sz="1200" dirty="0"/>
              <a:t>...</a:t>
            </a:r>
            <a:r>
              <a:rPr lang="ko-KR" altLang="en-US" sz="1200" dirty="0" err="1"/>
              <a:t>이런식으로</a:t>
            </a:r>
            <a:r>
              <a:rPr lang="ko-KR" altLang="en-US" sz="1200" dirty="0"/>
              <a:t> </a:t>
            </a:r>
            <a:r>
              <a:rPr lang="en-US" altLang="ko-KR" sz="1200" dirty="0"/>
              <a:t>... 1</a:t>
            </a:r>
            <a:r>
              <a:rPr lang="ko-KR" altLang="en-US" sz="1200" dirty="0"/>
              <a:t>비트의 입력 변화에 따른 출력을 예측할 수 없음</a:t>
            </a:r>
            <a:endParaRPr lang="en-US" altLang="ko-KR" sz="1200" dirty="0"/>
          </a:p>
          <a:p>
            <a:r>
              <a:rPr lang="ko-KR" altLang="en-US" sz="1200" dirty="0">
                <a:solidFill>
                  <a:srgbClr val="FF0000"/>
                </a:solidFill>
              </a:rPr>
              <a:t>확산</a:t>
            </a:r>
            <a:r>
              <a:rPr lang="en-US" altLang="ko-KR" sz="1200" dirty="0">
                <a:solidFill>
                  <a:srgbClr val="FF0000"/>
                </a:solidFill>
              </a:rPr>
              <a:t>(Diffusion)</a:t>
            </a:r>
            <a:r>
              <a:rPr lang="en-US" altLang="ko-KR" sz="1200" dirty="0"/>
              <a:t> : </a:t>
            </a:r>
            <a:r>
              <a:rPr lang="ko-KR" altLang="en-US" sz="1200" dirty="0" err="1"/>
              <a:t>평문의</a:t>
            </a:r>
            <a:r>
              <a:rPr lang="ko-KR" altLang="en-US" sz="1200" dirty="0"/>
              <a:t> 통계적 특성을 암호문 전반으로 확산시켜 이를 숨기는 것을 말하며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통해 암호문과 </a:t>
            </a:r>
            <a:r>
              <a:rPr lang="ko-KR" altLang="en-US" sz="1200" dirty="0" err="1"/>
              <a:t>평문</a:t>
            </a:r>
            <a:r>
              <a:rPr lang="ko-KR" altLang="en-US" sz="1200" dirty="0"/>
              <a:t> 사이의 관계를 어렵게 </a:t>
            </a:r>
            <a:r>
              <a:rPr lang="ko-KR" altLang="en-US" sz="1200" dirty="0" err="1"/>
              <a:t>만들어야함</a:t>
            </a:r>
            <a:endParaRPr lang="en-US" altLang="ko-KR" sz="1200" dirty="0"/>
          </a:p>
          <a:p>
            <a:pPr marL="0" indent="0" fontAlgn="base">
              <a:buNone/>
            </a:pPr>
            <a:r>
              <a:rPr lang="en-US" altLang="ko-KR" sz="1200" dirty="0"/>
              <a:t>(Ex. </a:t>
            </a:r>
            <a:r>
              <a:rPr lang="ko-KR" altLang="en-US" sz="1200" dirty="0" err="1"/>
              <a:t>평문을</a:t>
            </a:r>
            <a:r>
              <a:rPr lang="ko-KR" altLang="en-US" sz="1200" dirty="0"/>
              <a:t> 구성하는 각각의 비트들의 정보가 </a:t>
            </a:r>
            <a:r>
              <a:rPr lang="ko-KR" altLang="en-US" sz="1200" dirty="0" err="1"/>
              <a:t>여러개의</a:t>
            </a:r>
            <a:r>
              <a:rPr lang="ko-KR" altLang="en-US" sz="1200" dirty="0"/>
              <a:t> 암호문 비트에 영향을 </a:t>
            </a:r>
            <a:r>
              <a:rPr lang="ko-KR" altLang="en-US" sz="1200" dirty="0" err="1"/>
              <a:t>미쳐야함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1" fontAlgn="base"/>
            <a:r>
              <a:rPr lang="ko-KR" altLang="en-US" sz="1200" dirty="0"/>
              <a:t>확산이론에 따르면 </a:t>
            </a:r>
            <a:r>
              <a:rPr lang="en-US" altLang="ko-KR" sz="1200" dirty="0"/>
              <a:t>0x0000 </a:t>
            </a:r>
            <a:r>
              <a:rPr lang="ko-KR" altLang="en-US" sz="1200" dirty="0"/>
              <a:t>과 </a:t>
            </a:r>
            <a:r>
              <a:rPr lang="en-US" altLang="ko-KR" sz="1200" dirty="0"/>
              <a:t>0x0001</a:t>
            </a:r>
            <a:r>
              <a:rPr lang="ko-KR" altLang="en-US" sz="1200" dirty="0"/>
              <a:t>을 암호화 할 경우</a:t>
            </a:r>
            <a:r>
              <a:rPr lang="en-US" altLang="ko-KR" sz="1200" dirty="0"/>
              <a:t>,</a:t>
            </a:r>
            <a:r>
              <a:rPr lang="ko-KR" altLang="en-US" sz="1200" dirty="0"/>
              <a:t> 비록 입력 </a:t>
            </a:r>
            <a:r>
              <a:rPr lang="en-US" altLang="ko-KR" sz="1200" dirty="0"/>
              <a:t>1</a:t>
            </a:r>
            <a:r>
              <a:rPr lang="ko-KR" altLang="en-US" sz="1200" dirty="0"/>
              <a:t>비트가 변화했지만 그 </a:t>
            </a:r>
            <a:r>
              <a:rPr lang="en-US" altLang="ko-KR" sz="1200" dirty="0"/>
              <a:t>1</a:t>
            </a:r>
            <a:r>
              <a:rPr lang="ko-KR" altLang="en-US" sz="1200" dirty="0"/>
              <a:t>비트가 암호문의 여러 비트에 영향을 주어야 됨</a:t>
            </a:r>
          </a:p>
          <a:p>
            <a:endParaRPr lang="en-US" altLang="ko-KR" sz="1200" dirty="0">
              <a:effectLst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8620A84-559A-4F84-8A09-E53D9BC3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7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E32CC2-46B6-4C50-A8E6-A07C06D6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621" y="1640402"/>
            <a:ext cx="3203624" cy="3300914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9ABC50-3CB3-4CE7-8C31-B253FB7D95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45183" y="2590992"/>
            <a:ext cx="3954809" cy="237146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바이트 치환 변환</a:t>
            </a:r>
            <a:r>
              <a:rPr lang="en-US" altLang="ko-KR" dirty="0"/>
              <a:t>(</a:t>
            </a:r>
            <a:r>
              <a:rPr lang="en-US" altLang="ko-KR" dirty="0" err="1"/>
              <a:t>subbyte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S-Box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07BB4DD-475C-4FA2-B0E5-3FE2CFDC62EC}"/>
              </a:ext>
            </a:extLst>
          </p:cNvPr>
          <p:cNvSpPr txBox="1">
            <a:spLocks/>
          </p:cNvSpPr>
          <p:nvPr/>
        </p:nvSpPr>
        <p:spPr>
          <a:xfrm>
            <a:off x="324880" y="1197389"/>
            <a:ext cx="7993062" cy="35131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0x65 -&gt; S-box -&gt; 0x4D </a:t>
            </a:r>
          </a:p>
          <a:p>
            <a:r>
              <a:rPr lang="en-US" altLang="ko-KR" sz="1400" dirty="0"/>
              <a:t>2^8</a:t>
            </a:r>
            <a:r>
              <a:rPr lang="ko-KR" altLang="en-US" sz="1400" dirty="0"/>
              <a:t>가지의 모든 가능한 </a:t>
            </a:r>
            <a:r>
              <a:rPr lang="en-US" altLang="ko-KR" sz="1400" dirty="0"/>
              <a:t>8</a:t>
            </a:r>
            <a:r>
              <a:rPr lang="ko-KR" altLang="en-US" sz="1400" dirty="0"/>
              <a:t>비트 값을 가진 </a:t>
            </a:r>
            <a:r>
              <a:rPr lang="en-US" altLang="ko-KR" sz="1400" dirty="0"/>
              <a:t>S-Box</a:t>
            </a:r>
          </a:p>
          <a:p>
            <a:r>
              <a:rPr lang="ko-KR" altLang="en-US" sz="1400" dirty="0"/>
              <a:t>알려진 암호 해독 공격에 저항성을 갖도록 설계</a:t>
            </a:r>
            <a:endParaRPr lang="en-US" altLang="ko-KR" sz="1400" dirty="0"/>
          </a:p>
          <a:p>
            <a:pPr lvl="1"/>
            <a:r>
              <a:rPr lang="ko-KR" altLang="en-US" sz="1200" dirty="0"/>
              <a:t>입력과 출력 비트 사이의 낮은 상관관계</a:t>
            </a:r>
            <a:endParaRPr lang="en-US" altLang="ko-KR" sz="1200" dirty="0"/>
          </a:p>
          <a:p>
            <a:pPr lvl="1"/>
            <a:r>
              <a:rPr lang="ko-KR" altLang="en-US" sz="1200" dirty="0"/>
              <a:t>출력이 입력의 단순한 수학적 함수로 설명할 수 없음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2E684F-1A86-4104-8D58-49F6DC7344AE}"/>
              </a:ext>
            </a:extLst>
          </p:cNvPr>
          <p:cNvSpPr/>
          <p:nvPr/>
        </p:nvSpPr>
        <p:spPr>
          <a:xfrm>
            <a:off x="2070770" y="3620364"/>
            <a:ext cx="216024" cy="115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4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바이트 치환 변환 </a:t>
            </a:r>
            <a:r>
              <a:rPr lang="en-US" altLang="ko-KR" dirty="0"/>
              <a:t>: S-Box </a:t>
            </a:r>
            <a:r>
              <a:rPr lang="ko-KR" altLang="en-US" dirty="0"/>
              <a:t>구성 방법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34687AC-AD72-4D3F-BA77-EE534E391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7993062" cy="3513138"/>
          </a:xfrm>
        </p:spPr>
        <p:txBody>
          <a:bodyPr/>
          <a:lstStyle/>
          <a:p>
            <a:r>
              <a:rPr lang="ko-KR" altLang="en-US" sz="1400" dirty="0"/>
              <a:t>바이트 값으로 </a:t>
            </a:r>
            <a:r>
              <a:rPr lang="en-US" altLang="ko-KR" sz="1400" dirty="0"/>
              <a:t>S-Box </a:t>
            </a:r>
            <a:r>
              <a:rPr lang="ko-KR" altLang="en-US" sz="1400" dirty="0"/>
              <a:t>초기화 </a:t>
            </a:r>
            <a:r>
              <a:rPr lang="en-US" altLang="ko-KR" sz="1400" dirty="0"/>
              <a:t>(x</a:t>
            </a:r>
            <a:r>
              <a:rPr lang="ko-KR" altLang="en-US" sz="1400" dirty="0"/>
              <a:t>행 </a:t>
            </a:r>
            <a:r>
              <a:rPr lang="en-US" altLang="ko-KR" sz="1400" dirty="0"/>
              <a:t>y</a:t>
            </a:r>
            <a:r>
              <a:rPr lang="ko-KR" altLang="en-US" sz="1400" dirty="0"/>
              <a:t>열 안의 값은 </a:t>
            </a:r>
            <a:r>
              <a:rPr lang="en-US" altLang="ko-KR" sz="1400" dirty="0"/>
              <a:t>{0xxy})</a:t>
            </a:r>
          </a:p>
          <a:p>
            <a:r>
              <a:rPr lang="en-US" altLang="ko-KR" sz="1400" dirty="0"/>
              <a:t>S-Box</a:t>
            </a:r>
            <a:r>
              <a:rPr lang="ko-KR" altLang="en-US" sz="1400" dirty="0"/>
              <a:t>의 값을 </a:t>
            </a:r>
            <a:r>
              <a:rPr lang="en-US" altLang="ko-KR" sz="1400" dirty="0"/>
              <a:t>GF(2^8)</a:t>
            </a:r>
            <a:r>
              <a:rPr lang="ko-KR" altLang="en-US" sz="1400" dirty="0"/>
              <a:t>에서의 역원으로 맵핑 </a:t>
            </a:r>
            <a:r>
              <a:rPr lang="en-US" altLang="ko-KR" sz="1400" dirty="0"/>
              <a:t>(</a:t>
            </a:r>
            <a:r>
              <a:rPr lang="ko-KR" altLang="en-US" sz="1400" dirty="0"/>
              <a:t>단</a:t>
            </a:r>
            <a:r>
              <a:rPr lang="en-US" altLang="ko-KR" sz="1400" dirty="0"/>
              <a:t>, 00 </a:t>
            </a:r>
            <a:r>
              <a:rPr lang="ko-KR" altLang="en-US" sz="1400" dirty="0"/>
              <a:t>은 그대로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각 바이트는 </a:t>
            </a:r>
            <a:r>
              <a:rPr lang="en-US" altLang="ko-KR" sz="1400" dirty="0"/>
              <a:t>{b7, b6, b5, b4, b3, b2, b1, b0}</a:t>
            </a:r>
            <a:r>
              <a:rPr lang="ko-KR" altLang="en-US" sz="1400" dirty="0"/>
              <a:t>의 </a:t>
            </a:r>
            <a:r>
              <a:rPr lang="en-US" altLang="ko-KR" sz="1400" dirty="0"/>
              <a:t>8</a:t>
            </a:r>
            <a:r>
              <a:rPr lang="ko-KR" altLang="en-US" sz="1400" dirty="0"/>
              <a:t>비트로 나타낼 수 있음 </a:t>
            </a:r>
            <a:endParaRPr lang="en-US" altLang="ko-KR" sz="1400" dirty="0"/>
          </a:p>
          <a:p>
            <a:r>
              <a:rPr lang="ko-KR" altLang="en-US" sz="1400" dirty="0"/>
              <a:t>각 비트에 대해 변환 연산 그림</a:t>
            </a:r>
            <a:endParaRPr lang="en-US" altLang="ko-KR" sz="1400" dirty="0"/>
          </a:p>
          <a:p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65A15E-A344-4993-B0E4-C732B52EE7F8}"/>
              </a:ext>
            </a:extLst>
          </p:cNvPr>
          <p:cNvGrpSpPr/>
          <p:nvPr/>
        </p:nvGrpSpPr>
        <p:grpSpPr>
          <a:xfrm>
            <a:off x="323528" y="2360664"/>
            <a:ext cx="4018003" cy="2318317"/>
            <a:chOff x="323528" y="2360664"/>
            <a:chExt cx="4018003" cy="231831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2FB886C-ABCE-4D6A-A8AA-AA4AE8F689ED}"/>
                </a:ext>
              </a:extLst>
            </p:cNvPr>
            <p:cNvGrpSpPr/>
            <p:nvPr/>
          </p:nvGrpSpPr>
          <p:grpSpPr>
            <a:xfrm>
              <a:off x="323528" y="2360664"/>
              <a:ext cx="4018003" cy="2009773"/>
              <a:chOff x="2267744" y="2095502"/>
              <a:chExt cx="4018003" cy="200977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4F7160D-4A22-4B7A-A225-BDFCC5E65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7744" y="2095502"/>
                <a:ext cx="4018003" cy="3098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F427EE0-38EE-4ED0-A1EF-A9440AC0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731" y="2571750"/>
                <a:ext cx="3267075" cy="15335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9EFE9E-4D64-47F1-A1D2-8B5C14A9E7EB}"/>
                </a:ext>
              </a:extLst>
            </p:cNvPr>
            <p:cNvSpPr txBox="1"/>
            <p:nvPr/>
          </p:nvSpPr>
          <p:spPr>
            <a:xfrm>
              <a:off x="1320974" y="4401982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</a:t>
              </a:r>
              <a:r>
                <a:rPr lang="ko-KR" altLang="en-US" sz="1200" dirty="0"/>
                <a:t>그림 </a:t>
              </a:r>
              <a:r>
                <a:rPr lang="en-US" altLang="ko-KR" sz="1200" dirty="0"/>
                <a:t>1] S-Box </a:t>
              </a:r>
              <a:r>
                <a:rPr lang="ko-KR" altLang="en-US" sz="1200" dirty="0"/>
                <a:t>구성 연산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3FE1C8-A443-4C2A-924F-8E1C5833497A}"/>
              </a:ext>
            </a:extLst>
          </p:cNvPr>
          <p:cNvGrpSpPr/>
          <p:nvPr/>
        </p:nvGrpSpPr>
        <p:grpSpPr>
          <a:xfrm>
            <a:off x="4835998" y="2414023"/>
            <a:ext cx="3357763" cy="2259606"/>
            <a:chOff x="4696803" y="2324354"/>
            <a:chExt cx="3492705" cy="235041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A7B382-11C0-44C6-83BD-DF865BBA4AED}"/>
                </a:ext>
              </a:extLst>
            </p:cNvPr>
            <p:cNvGrpSpPr/>
            <p:nvPr/>
          </p:nvGrpSpPr>
          <p:grpSpPr>
            <a:xfrm>
              <a:off x="4696803" y="2324354"/>
              <a:ext cx="3492705" cy="2019067"/>
              <a:chOff x="4557016" y="2336787"/>
              <a:chExt cx="3492705" cy="201906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1538368-5FFF-4686-B617-AF59EE32D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016" y="2336787"/>
                <a:ext cx="3476625" cy="266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6D05649-F4E8-4912-A102-8AEECECFF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3095" y="2700715"/>
                <a:ext cx="3476626" cy="1655139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FCCBD-28A9-43EB-91A1-627DED569F26}"/>
                </a:ext>
              </a:extLst>
            </p:cNvPr>
            <p:cNvSpPr txBox="1"/>
            <p:nvPr/>
          </p:nvSpPr>
          <p:spPr>
            <a:xfrm>
              <a:off x="5534119" y="4397771"/>
              <a:ext cx="1885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[</a:t>
              </a:r>
              <a:r>
                <a:rPr lang="ko-KR" altLang="en-US" sz="1200" dirty="0"/>
                <a:t>그림 </a:t>
              </a:r>
              <a:r>
                <a:rPr lang="en-US" altLang="ko-KR" sz="1200" dirty="0"/>
                <a:t>2] IS-Box </a:t>
              </a:r>
              <a:r>
                <a:rPr lang="ko-KR" altLang="en-US" sz="1200" dirty="0"/>
                <a:t>구성 연산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31B007-A703-44EF-A7D4-B5FB44DB77E0}"/>
              </a:ext>
            </a:extLst>
          </p:cNvPr>
          <p:cNvSpPr/>
          <p:nvPr/>
        </p:nvSpPr>
        <p:spPr>
          <a:xfrm>
            <a:off x="1207184" y="2836912"/>
            <a:ext cx="1771115" cy="1518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69A145-9EA3-4025-845A-9ABDAAEA0BFA}"/>
              </a:ext>
            </a:extLst>
          </p:cNvPr>
          <p:cNvSpPr/>
          <p:nvPr/>
        </p:nvSpPr>
        <p:spPr>
          <a:xfrm>
            <a:off x="5454632" y="2787774"/>
            <a:ext cx="1853672" cy="1518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BFE038-DADE-4F5F-B344-2F47D5A22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542" y="1918097"/>
            <a:ext cx="2493523" cy="309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641AB2-2BFB-44D2-B8B6-9DD03693280F}"/>
              </a:ext>
            </a:extLst>
          </p:cNvPr>
          <p:cNvSpPr txBox="1"/>
          <p:nvPr/>
        </p:nvSpPr>
        <p:spPr>
          <a:xfrm>
            <a:off x="1005468" y="434887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8BE08E-CFBC-457B-A07B-390A255FC2C7}"/>
              </a:ext>
            </a:extLst>
          </p:cNvPr>
          <p:cNvSpPr txBox="1"/>
          <p:nvPr/>
        </p:nvSpPr>
        <p:spPr>
          <a:xfrm>
            <a:off x="5341094" y="430594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4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E2FD2A-0282-4CC2-A833-EC6D13824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AES </a:t>
            </a:r>
            <a:r>
              <a:rPr lang="ko-KR" altLang="en-US" dirty="0"/>
              <a:t>변환 기능들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5B7B0-7677-4D42-84B8-3F077335E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행 이동 변환 </a:t>
            </a:r>
            <a:r>
              <a:rPr lang="en-US" altLang="ko-KR" dirty="0"/>
              <a:t>(</a:t>
            </a:r>
            <a:r>
              <a:rPr lang="ko-KR" altLang="en-US" dirty="0"/>
              <a:t>순열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4DBED-2FF1-41BB-8638-F6D15A30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EBEE-669D-4E6D-A87E-EC28A7D6CA8A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34687AC-AD72-4D3F-BA77-EE534E391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880" y="1197389"/>
            <a:ext cx="7993062" cy="3513138"/>
          </a:xfrm>
        </p:spPr>
        <p:txBody>
          <a:bodyPr/>
          <a:lstStyle/>
          <a:p>
            <a:r>
              <a:rPr lang="en-US" altLang="ko-KR" sz="1400" dirty="0"/>
              <a:t>4*4 </a:t>
            </a:r>
            <a:r>
              <a:rPr lang="ko-KR" altLang="en-US" sz="1400" dirty="0"/>
              <a:t>바이트로 상태 배열이 취급 되며 한열의 </a:t>
            </a:r>
            <a:r>
              <a:rPr lang="en-US" altLang="ko-KR" sz="1400" dirty="0"/>
              <a:t>4byte</a:t>
            </a:r>
            <a:r>
              <a:rPr lang="ko-KR" altLang="en-US" sz="1400" dirty="0"/>
              <a:t>가 다른 열로 흩어진다는 것이 중요</a:t>
            </a:r>
            <a:endParaRPr lang="en-US" altLang="ko-KR" sz="1400" dirty="0"/>
          </a:p>
          <a:p>
            <a:pPr lvl="1"/>
            <a:r>
              <a:rPr lang="ko-KR" altLang="en-US" sz="1200" dirty="0"/>
              <a:t> 행 이동은 각각의 바이트가 하나의 열에서 </a:t>
            </a:r>
            <a:r>
              <a:rPr lang="en-US" altLang="ko-KR" sz="1200" dirty="0"/>
              <a:t>4</a:t>
            </a:r>
            <a:r>
              <a:rPr lang="ko-KR" altLang="en-US" sz="1200" dirty="0"/>
              <a:t>바이트 배수의 선형거리인 다른 열로 이동</a:t>
            </a:r>
            <a:endParaRPr lang="en-US" altLang="ko-KR" sz="1200" dirty="0"/>
          </a:p>
          <a:p>
            <a:r>
              <a:rPr lang="ko-KR" altLang="en-US" sz="1400" dirty="0"/>
              <a:t> 암호화 </a:t>
            </a:r>
            <a:r>
              <a:rPr lang="en-US" altLang="ko-KR" sz="1400" dirty="0"/>
              <a:t>: </a:t>
            </a:r>
            <a:r>
              <a:rPr lang="ko-KR" altLang="en-US" sz="1400" dirty="0"/>
              <a:t>왼쪽</a:t>
            </a:r>
            <a:r>
              <a:rPr lang="en-US" altLang="ko-KR" sz="1400" dirty="0"/>
              <a:t>, </a:t>
            </a:r>
            <a:r>
              <a:rPr lang="ko-KR" altLang="en-US" sz="1400" dirty="0"/>
              <a:t> 복호화 </a:t>
            </a:r>
            <a:r>
              <a:rPr lang="en-US" altLang="ko-KR" sz="1400" dirty="0"/>
              <a:t>: </a:t>
            </a:r>
            <a:r>
              <a:rPr lang="ko-KR" altLang="en-US" sz="1400" dirty="0"/>
              <a:t>오른쪽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EE265-0106-453B-BA68-F426D6AE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11" y="2715766"/>
            <a:ext cx="4572000" cy="15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60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3">
      <a:majorFont>
        <a:latin typeface="Arial"/>
        <a:ea typeface="나눔고딕 ExtraBold"/>
        <a:cs typeface=""/>
      </a:majorFont>
      <a:minorFont>
        <a:latin typeface="Times New Roman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1159</Words>
  <Application>Microsoft Office PowerPoint</Application>
  <PresentationFormat>화면 슬라이드 쇼(16:9)</PresentationFormat>
  <Paragraphs>199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Times New Roman</vt:lpstr>
      <vt:lpstr>Angsana New</vt:lpstr>
      <vt:lpstr>Arial</vt:lpstr>
      <vt:lpstr>se-nanumgothic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jsy</cp:lastModifiedBy>
  <cp:revision>285</cp:revision>
  <dcterms:created xsi:type="dcterms:W3CDTF">2016-12-05T23:26:54Z</dcterms:created>
  <dcterms:modified xsi:type="dcterms:W3CDTF">2019-05-27T11:37:43Z</dcterms:modified>
</cp:coreProperties>
</file>